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7" r:id="rId1"/>
  </p:sldMasterIdLst>
  <p:notesMasterIdLst>
    <p:notesMasterId r:id="rId23"/>
  </p:notesMasterIdLst>
  <p:handoutMasterIdLst>
    <p:handoutMasterId r:id="rId24"/>
  </p:handoutMasterIdLst>
  <p:sldIdLst>
    <p:sldId id="258" r:id="rId2"/>
    <p:sldId id="259" r:id="rId3"/>
    <p:sldId id="269" r:id="rId4"/>
    <p:sldId id="268" r:id="rId5"/>
    <p:sldId id="270" r:id="rId6"/>
    <p:sldId id="260" r:id="rId7"/>
    <p:sldId id="271" r:id="rId8"/>
    <p:sldId id="282" r:id="rId9"/>
    <p:sldId id="272" r:id="rId10"/>
    <p:sldId id="261" r:id="rId11"/>
    <p:sldId id="262" r:id="rId12"/>
    <p:sldId id="273" r:id="rId13"/>
    <p:sldId id="274" r:id="rId14"/>
    <p:sldId id="275" r:id="rId15"/>
    <p:sldId id="276" r:id="rId16"/>
    <p:sldId id="277" r:id="rId17"/>
    <p:sldId id="278" r:id="rId18"/>
    <p:sldId id="279" r:id="rId19"/>
    <p:sldId id="280" r:id="rId20"/>
    <p:sldId id="281" r:id="rId21"/>
    <p:sldId id="263" r:id="rId22"/>
  </p:sldIdLst>
  <p:sldSz cx="9144000" cy="6858000" type="screen4x3"/>
  <p:notesSz cx="6797675" cy="9926638"/>
  <p:defaultTextStyle>
    <a:defPPr>
      <a:defRPr lang="fr-FR"/>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A50021"/>
    <a:srgbClr val="FFFF99"/>
    <a:srgbClr val="000000"/>
    <a:srgbClr val="003300"/>
    <a:srgbClr val="990000"/>
    <a:srgbClr val="5F5F5F"/>
    <a:srgbClr val="808080"/>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cs typeface="+mn-cs"/>
              </a:defRPr>
            </a:lvl1pPr>
          </a:lstStyle>
          <a:p>
            <a:pPr>
              <a:defRPr/>
            </a:pPr>
            <a:endParaRPr lang="fr-FR"/>
          </a:p>
        </p:txBody>
      </p:sp>
      <p:sp>
        <p:nvSpPr>
          <p:cNvPr id="17411"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cs typeface="+mn-cs"/>
              </a:defRPr>
            </a:lvl1pPr>
          </a:lstStyle>
          <a:p>
            <a:pPr>
              <a:defRPr/>
            </a:pPr>
            <a:endParaRPr lang="fr-FR"/>
          </a:p>
        </p:txBody>
      </p:sp>
      <p:sp>
        <p:nvSpPr>
          <p:cNvPr id="1741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cs typeface="+mn-cs"/>
              </a:defRPr>
            </a:lvl1pPr>
          </a:lstStyle>
          <a:p>
            <a:pPr>
              <a:defRPr/>
            </a:pPr>
            <a:endParaRPr lang="fr-FR"/>
          </a:p>
        </p:txBody>
      </p:sp>
      <p:sp>
        <p:nvSpPr>
          <p:cNvPr id="17413"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cs typeface="Arial" pitchFamily="34" charset="0"/>
              </a:defRPr>
            </a:lvl1pPr>
          </a:lstStyle>
          <a:p>
            <a:pPr>
              <a:defRPr/>
            </a:pPr>
            <a:fld id="{99C838F0-293B-431F-A3D8-1F33D61F26C7}" type="slidenum">
              <a:rPr lang="fr-FR"/>
              <a:pPr>
                <a:defRPr/>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cs typeface="+mn-cs"/>
              </a:defRPr>
            </a:lvl1pPr>
          </a:lstStyle>
          <a:p>
            <a:pPr>
              <a:defRPr/>
            </a:pPr>
            <a:endParaRPr lang="fr-FR"/>
          </a:p>
        </p:txBody>
      </p:sp>
      <p:sp>
        <p:nvSpPr>
          <p:cNvPr id="8195"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cs typeface="+mn-cs"/>
              </a:defRPr>
            </a:lvl1pPr>
          </a:lstStyle>
          <a:p>
            <a:pPr>
              <a:defRPr/>
            </a:pPr>
            <a:endParaRPr lang="fr-FR"/>
          </a:p>
        </p:txBody>
      </p:sp>
      <p:sp>
        <p:nvSpPr>
          <p:cNvPr id="26628"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819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cs typeface="+mn-cs"/>
              </a:defRPr>
            </a:lvl1pPr>
          </a:lstStyle>
          <a:p>
            <a:pPr>
              <a:defRPr/>
            </a:pPr>
            <a:endParaRPr lang="fr-FR"/>
          </a:p>
        </p:txBody>
      </p:sp>
      <p:sp>
        <p:nvSpPr>
          <p:cNvPr id="8199"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cs typeface="Arial" pitchFamily="34" charset="0"/>
              </a:defRPr>
            </a:lvl1pPr>
          </a:lstStyle>
          <a:p>
            <a:pPr>
              <a:defRPr/>
            </a:pPr>
            <a:fld id="{55F67B46-E533-41BC-9782-814DF5FBF205}" type="slidenum">
              <a:rPr lang="fr-FR"/>
              <a:pPr>
                <a:defRPr/>
              </a:pPr>
              <a:t>‹N°›</a:t>
            </a:fld>
            <a:endParaRPr lang="fr-FR"/>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e l'image des diapositives 1"/>
          <p:cNvSpPr>
            <a:spLocks noGrp="1" noRot="1" noChangeAspect="1" noTextEdit="1"/>
          </p:cNvSpPr>
          <p:nvPr>
            <p:ph type="sldImg"/>
          </p:nvPr>
        </p:nvSpPr>
        <p:spPr>
          <a:xfrm>
            <a:off x="917575" y="744538"/>
            <a:ext cx="4962525" cy="3722687"/>
          </a:xfrm>
          <a:ln/>
        </p:spPr>
      </p:sp>
      <p:sp>
        <p:nvSpPr>
          <p:cNvPr id="27651" name="Espace réservé des commentaires 2"/>
          <p:cNvSpPr>
            <a:spLocks noGrp="1"/>
          </p:cNvSpPr>
          <p:nvPr>
            <p:ph type="body" idx="1"/>
          </p:nvPr>
        </p:nvSpPr>
        <p:spPr>
          <a:noFill/>
          <a:ln/>
        </p:spPr>
        <p:txBody>
          <a:bodyPr/>
          <a:lstStyle/>
          <a:p>
            <a:endParaRPr lang="fr-FR" smtClean="0"/>
          </a:p>
        </p:txBody>
      </p:sp>
      <p:sp>
        <p:nvSpPr>
          <p:cNvPr id="27652" name="Espace réservé du numéro de diapositive 3"/>
          <p:cNvSpPr>
            <a:spLocks noGrp="1"/>
          </p:cNvSpPr>
          <p:nvPr>
            <p:ph type="sldNum" sz="quarter" idx="5"/>
          </p:nvPr>
        </p:nvSpPr>
        <p:spPr>
          <a:noFill/>
        </p:spPr>
        <p:txBody>
          <a:bodyPr/>
          <a:lstStyle/>
          <a:p>
            <a:fld id="{F57743C7-0462-4301-9BF8-473346A911B7}" type="slidenum">
              <a:rPr lang="fr-FR">
                <a:cs typeface="Arial" charset="0"/>
              </a:rPr>
              <a:pPr/>
              <a:t>2</a:t>
            </a:fld>
            <a:endParaRPr lang="fr-FR">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a:xfrm>
            <a:off x="917575" y="744538"/>
            <a:ext cx="4962525" cy="3722687"/>
          </a:xfrm>
          <a:ln/>
        </p:spPr>
      </p:sp>
      <p:sp>
        <p:nvSpPr>
          <p:cNvPr id="28675" name="Espace réservé des commentaires 2"/>
          <p:cNvSpPr>
            <a:spLocks noGrp="1"/>
          </p:cNvSpPr>
          <p:nvPr>
            <p:ph type="body" idx="1"/>
          </p:nvPr>
        </p:nvSpPr>
        <p:spPr>
          <a:noFill/>
          <a:ln/>
        </p:spPr>
        <p:txBody>
          <a:bodyPr/>
          <a:lstStyle/>
          <a:p>
            <a:endParaRPr lang="fr-FR" smtClean="0"/>
          </a:p>
        </p:txBody>
      </p:sp>
      <p:sp>
        <p:nvSpPr>
          <p:cNvPr id="28676" name="Espace réservé du numéro de diapositive 3"/>
          <p:cNvSpPr>
            <a:spLocks noGrp="1"/>
          </p:cNvSpPr>
          <p:nvPr>
            <p:ph type="sldNum" sz="quarter" idx="5"/>
          </p:nvPr>
        </p:nvSpPr>
        <p:spPr>
          <a:noFill/>
        </p:spPr>
        <p:txBody>
          <a:bodyPr/>
          <a:lstStyle/>
          <a:p>
            <a:fld id="{6847EE0C-A095-4AA9-8D70-5F94359CBC85}" type="slidenum">
              <a:rPr lang="fr-FR">
                <a:cs typeface="Arial" charset="0"/>
              </a:rPr>
              <a:pPr/>
              <a:t>3</a:t>
            </a:fld>
            <a:endParaRPr lang="fr-FR">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ce réservé de l'image des diapositives 1"/>
          <p:cNvSpPr>
            <a:spLocks noGrp="1" noRot="1" noChangeAspect="1" noTextEdit="1"/>
          </p:cNvSpPr>
          <p:nvPr>
            <p:ph type="sldImg"/>
          </p:nvPr>
        </p:nvSpPr>
        <p:spPr>
          <a:xfrm>
            <a:off x="917575" y="744538"/>
            <a:ext cx="4962525" cy="3722687"/>
          </a:xfrm>
          <a:ln/>
        </p:spPr>
      </p:sp>
      <p:sp>
        <p:nvSpPr>
          <p:cNvPr id="29699" name="Espace réservé des commentaires 2"/>
          <p:cNvSpPr>
            <a:spLocks noGrp="1"/>
          </p:cNvSpPr>
          <p:nvPr>
            <p:ph type="body" idx="1"/>
          </p:nvPr>
        </p:nvSpPr>
        <p:spPr>
          <a:noFill/>
          <a:ln/>
        </p:spPr>
        <p:txBody>
          <a:bodyPr/>
          <a:lstStyle/>
          <a:p>
            <a:endParaRPr lang="fr-FR" smtClean="0"/>
          </a:p>
        </p:txBody>
      </p:sp>
      <p:sp>
        <p:nvSpPr>
          <p:cNvPr id="29700" name="Espace réservé du numéro de diapositive 3"/>
          <p:cNvSpPr>
            <a:spLocks noGrp="1"/>
          </p:cNvSpPr>
          <p:nvPr>
            <p:ph type="sldNum" sz="quarter" idx="5"/>
          </p:nvPr>
        </p:nvSpPr>
        <p:spPr>
          <a:noFill/>
        </p:spPr>
        <p:txBody>
          <a:bodyPr/>
          <a:lstStyle/>
          <a:p>
            <a:fld id="{BF8DB542-D2E5-4C4F-AC1C-864FF88965BE}" type="slidenum">
              <a:rPr lang="fr-FR">
                <a:cs typeface="Arial" charset="0"/>
              </a:rPr>
              <a:pPr/>
              <a:t>5</a:t>
            </a:fld>
            <a:endParaRPr lang="fr-FR">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a:xfrm>
            <a:off x="917575" y="744538"/>
            <a:ext cx="4962525" cy="3722687"/>
          </a:xfrm>
          <a:ln/>
        </p:spPr>
      </p:sp>
      <p:sp>
        <p:nvSpPr>
          <p:cNvPr id="30723" name="Espace réservé des commentaires 2"/>
          <p:cNvSpPr>
            <a:spLocks noGrp="1"/>
          </p:cNvSpPr>
          <p:nvPr>
            <p:ph type="body" idx="1"/>
          </p:nvPr>
        </p:nvSpPr>
        <p:spPr>
          <a:noFill/>
          <a:ln/>
        </p:spPr>
        <p:txBody>
          <a:bodyPr/>
          <a:lstStyle/>
          <a:p>
            <a:endParaRPr lang="fr-FR" smtClean="0"/>
          </a:p>
        </p:txBody>
      </p:sp>
      <p:sp>
        <p:nvSpPr>
          <p:cNvPr id="30724" name="Espace réservé du numéro de diapositive 3"/>
          <p:cNvSpPr>
            <a:spLocks noGrp="1"/>
          </p:cNvSpPr>
          <p:nvPr>
            <p:ph type="sldNum" sz="quarter" idx="5"/>
          </p:nvPr>
        </p:nvSpPr>
        <p:spPr>
          <a:noFill/>
        </p:spPr>
        <p:txBody>
          <a:bodyPr/>
          <a:lstStyle/>
          <a:p>
            <a:fld id="{9212D6FF-0B61-47DE-BD49-15F5E3493956}" type="slidenum">
              <a:rPr lang="fr-FR">
                <a:cs typeface="Arial" charset="0"/>
              </a:rPr>
              <a:pPr/>
              <a:t>7</a:t>
            </a:fld>
            <a:endParaRPr lang="fr-FR">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ce réservé de l'image des diapositives 1"/>
          <p:cNvSpPr>
            <a:spLocks noGrp="1" noRot="1" noChangeAspect="1" noTextEdit="1"/>
          </p:cNvSpPr>
          <p:nvPr>
            <p:ph type="sldImg"/>
          </p:nvPr>
        </p:nvSpPr>
        <p:spPr>
          <a:xfrm>
            <a:off x="917575" y="744538"/>
            <a:ext cx="4962525" cy="3722687"/>
          </a:xfrm>
          <a:ln/>
        </p:spPr>
      </p:sp>
      <p:sp>
        <p:nvSpPr>
          <p:cNvPr id="31747" name="Espace réservé des commentaires 2"/>
          <p:cNvSpPr>
            <a:spLocks noGrp="1"/>
          </p:cNvSpPr>
          <p:nvPr>
            <p:ph type="body" idx="1"/>
          </p:nvPr>
        </p:nvSpPr>
        <p:spPr>
          <a:noFill/>
          <a:ln/>
        </p:spPr>
        <p:txBody>
          <a:bodyPr/>
          <a:lstStyle/>
          <a:p>
            <a:endParaRPr lang="fr-FR" smtClean="0"/>
          </a:p>
        </p:txBody>
      </p:sp>
      <p:sp>
        <p:nvSpPr>
          <p:cNvPr id="31748" name="Espace réservé du numéro de diapositive 3"/>
          <p:cNvSpPr>
            <a:spLocks noGrp="1"/>
          </p:cNvSpPr>
          <p:nvPr>
            <p:ph type="sldNum" sz="quarter" idx="5"/>
          </p:nvPr>
        </p:nvSpPr>
        <p:spPr>
          <a:noFill/>
        </p:spPr>
        <p:txBody>
          <a:bodyPr/>
          <a:lstStyle/>
          <a:p>
            <a:fld id="{CEFF4679-81FB-4724-BB25-D713E00DB18F}" type="slidenum">
              <a:rPr lang="fr-FR">
                <a:cs typeface="Arial" charset="0"/>
              </a:rPr>
              <a:pPr/>
              <a:t>8</a:t>
            </a:fld>
            <a:endParaRPr lang="fr-FR">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a:xfrm>
            <a:off x="917575" y="744538"/>
            <a:ext cx="4962525" cy="3722687"/>
          </a:xfrm>
          <a:ln/>
        </p:spPr>
      </p:sp>
      <p:sp>
        <p:nvSpPr>
          <p:cNvPr id="32771" name="Espace réservé des commentaires 2"/>
          <p:cNvSpPr>
            <a:spLocks noGrp="1"/>
          </p:cNvSpPr>
          <p:nvPr>
            <p:ph type="body" idx="1"/>
          </p:nvPr>
        </p:nvSpPr>
        <p:spPr>
          <a:noFill/>
          <a:ln/>
        </p:spPr>
        <p:txBody>
          <a:bodyPr/>
          <a:lstStyle/>
          <a:p>
            <a:endParaRPr lang="fr-FR" smtClean="0"/>
          </a:p>
        </p:txBody>
      </p:sp>
      <p:sp>
        <p:nvSpPr>
          <p:cNvPr id="32772" name="Espace réservé du numéro de diapositive 3"/>
          <p:cNvSpPr>
            <a:spLocks noGrp="1"/>
          </p:cNvSpPr>
          <p:nvPr>
            <p:ph type="sldNum" sz="quarter" idx="5"/>
          </p:nvPr>
        </p:nvSpPr>
        <p:spPr>
          <a:noFill/>
        </p:spPr>
        <p:txBody>
          <a:bodyPr/>
          <a:lstStyle/>
          <a:p>
            <a:fld id="{B364E180-0F21-42A9-88C0-CBA87FC52566}" type="slidenum">
              <a:rPr lang="fr-FR">
                <a:cs typeface="Arial" charset="0"/>
              </a:rPr>
              <a:pPr/>
              <a:t>9</a:t>
            </a:fld>
            <a:endParaRPr lang="fr-FR">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b="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sp>
        <p:nvSpPr>
          <p:cNvPr id="4" name="Espace réservé de la date 3"/>
          <p:cNvSpPr>
            <a:spLocks noGrp="1"/>
          </p:cNvSpPr>
          <p:nvPr>
            <p:ph type="dt" sz="half" idx="10"/>
          </p:nvPr>
        </p:nvSpPr>
        <p:spPr/>
        <p:txBody>
          <a:bodyPr/>
          <a:lstStyle>
            <a:lvl1pPr>
              <a:defRPr/>
            </a:lvl1pPr>
          </a:lstStyle>
          <a:p>
            <a:pPr>
              <a:defRPr/>
            </a:pPr>
            <a:fld id="{C8034EF3-4451-4787-AA90-B52839E4A744}" type="datetime1">
              <a:rPr lang="fr-FR"/>
              <a:pPr>
                <a:defRPr/>
              </a:pPr>
              <a:t>13/11/2013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DSDEN de la Loire</a:t>
            </a:r>
          </a:p>
        </p:txBody>
      </p:sp>
      <p:sp>
        <p:nvSpPr>
          <p:cNvPr id="6" name="Espace réservé du numéro de diapositive 5"/>
          <p:cNvSpPr>
            <a:spLocks noGrp="1"/>
          </p:cNvSpPr>
          <p:nvPr>
            <p:ph type="sldNum" sz="quarter" idx="12"/>
          </p:nvPr>
        </p:nvSpPr>
        <p:spPr/>
        <p:txBody>
          <a:bodyPr/>
          <a:lstStyle>
            <a:lvl1pPr>
              <a:defRPr/>
            </a:lvl1pPr>
          </a:lstStyle>
          <a:p>
            <a:pPr>
              <a:defRPr/>
            </a:pPr>
            <a:fld id="{6B647EE8-136A-4154-A159-70AB0DD97275}"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360000" y="1080000"/>
            <a:ext cx="8640000" cy="900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360000" y="2160000"/>
            <a:ext cx="8640000" cy="4140000"/>
          </a:xfrm>
        </p:spPr>
        <p:txBody>
          <a:bodyPr rtlCol="0"/>
          <a:lstStyle/>
          <a:p>
            <a:pPr lvl="0"/>
            <a:r>
              <a:rPr lang="fr-FR" noProof="0" smtClean="0"/>
              <a:t>Cliquez sur l'icône pour ajouter un tableau</a:t>
            </a:r>
            <a:endParaRPr lang="fr-FR" noProof="0"/>
          </a:p>
        </p:txBody>
      </p:sp>
      <p:sp>
        <p:nvSpPr>
          <p:cNvPr id="4" name="Espace réservé de la date 3"/>
          <p:cNvSpPr>
            <a:spLocks noGrp="1"/>
          </p:cNvSpPr>
          <p:nvPr>
            <p:ph type="dt" sz="half" idx="10"/>
          </p:nvPr>
        </p:nvSpPr>
        <p:spPr>
          <a:xfrm>
            <a:off x="539750" y="6284913"/>
            <a:ext cx="1800225" cy="360362"/>
          </a:xfrm>
        </p:spPr>
        <p:txBody>
          <a:bodyPr/>
          <a:lstStyle>
            <a:lvl1pPr>
              <a:defRPr smtClean="0"/>
            </a:lvl1pPr>
          </a:lstStyle>
          <a:p>
            <a:pPr>
              <a:defRPr/>
            </a:pPr>
            <a:fld id="{A42DCB17-38C2-4FF2-A6A8-C4C6581EAE25}" type="datetime1">
              <a:rPr lang="fr-FR"/>
              <a:pPr>
                <a:defRPr/>
              </a:pPr>
              <a:t>13/11/2013</a:t>
            </a:fld>
            <a:endParaRPr lang="fr-FR"/>
          </a:p>
        </p:txBody>
      </p:sp>
      <p:sp>
        <p:nvSpPr>
          <p:cNvPr id="5" name="Espace réservé du pied de page 4"/>
          <p:cNvSpPr>
            <a:spLocks noGrp="1"/>
          </p:cNvSpPr>
          <p:nvPr>
            <p:ph type="ftr" sz="quarter" idx="11"/>
          </p:nvPr>
        </p:nvSpPr>
        <p:spPr>
          <a:xfrm>
            <a:off x="3124200" y="6284913"/>
            <a:ext cx="2879725" cy="360362"/>
          </a:xfrm>
        </p:spPr>
        <p:txBody>
          <a:bodyPr/>
          <a:lstStyle>
            <a:lvl1pPr>
              <a:defRPr/>
            </a:lvl1pPr>
          </a:lstStyle>
          <a:p>
            <a:pPr>
              <a:defRPr/>
            </a:pPr>
            <a:r>
              <a:rPr lang="fr-FR"/>
              <a:t>DSDEN de la Loire</a:t>
            </a:r>
          </a:p>
        </p:txBody>
      </p:sp>
      <p:sp>
        <p:nvSpPr>
          <p:cNvPr id="6" name="Espace réservé du numéro de diapositive 5"/>
          <p:cNvSpPr>
            <a:spLocks noGrp="1"/>
          </p:cNvSpPr>
          <p:nvPr>
            <p:ph type="sldNum" sz="quarter" idx="12"/>
          </p:nvPr>
        </p:nvSpPr>
        <p:spPr>
          <a:xfrm>
            <a:off x="6657975" y="6284913"/>
            <a:ext cx="2159000" cy="360362"/>
          </a:xfrm>
        </p:spPr>
        <p:txBody>
          <a:bodyPr/>
          <a:lstStyle>
            <a:lvl1pPr>
              <a:defRPr smtClean="0"/>
            </a:lvl1pPr>
          </a:lstStyle>
          <a:p>
            <a:pPr>
              <a:defRPr/>
            </a:pPr>
            <a:fld id="{86583227-6007-4AC6-84AE-F73B044CA50F}"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Chart">
  <p:cSld name="Titre. Text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359999" y="1080000"/>
            <a:ext cx="8640000" cy="900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360000" y="2160000"/>
            <a:ext cx="4140000" cy="4068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graphique 3"/>
          <p:cNvSpPr>
            <a:spLocks noGrp="1"/>
          </p:cNvSpPr>
          <p:nvPr>
            <p:ph type="chart" sz="half" idx="2"/>
          </p:nvPr>
        </p:nvSpPr>
        <p:spPr>
          <a:xfrm>
            <a:off x="4754563" y="2160001"/>
            <a:ext cx="4245436" cy="4068000"/>
          </a:xfrm>
        </p:spPr>
        <p:txBody>
          <a:bodyPr rtlCol="0"/>
          <a:lstStyle/>
          <a:p>
            <a:pPr lvl="0"/>
            <a:r>
              <a:rPr lang="fr-FR" noProof="0" smtClean="0"/>
              <a:t>Cliquez sur l'icône pour ajouter un graphique</a:t>
            </a:r>
            <a:endParaRPr lang="fr-FR" noProof="0"/>
          </a:p>
        </p:txBody>
      </p:sp>
      <p:sp>
        <p:nvSpPr>
          <p:cNvPr id="5" name="Espace réservé de la date 4"/>
          <p:cNvSpPr>
            <a:spLocks noGrp="1"/>
          </p:cNvSpPr>
          <p:nvPr>
            <p:ph type="dt" sz="half" idx="10"/>
          </p:nvPr>
        </p:nvSpPr>
        <p:spPr>
          <a:xfrm>
            <a:off x="360363" y="6284913"/>
            <a:ext cx="1979612" cy="360362"/>
          </a:xfrm>
        </p:spPr>
        <p:txBody>
          <a:bodyPr/>
          <a:lstStyle>
            <a:lvl1pPr>
              <a:defRPr smtClean="0"/>
            </a:lvl1pPr>
          </a:lstStyle>
          <a:p>
            <a:pPr>
              <a:defRPr/>
            </a:pPr>
            <a:fld id="{7FA2A9C1-1A80-4EDB-91F2-0BDC130472A4}" type="datetime1">
              <a:rPr lang="fr-FR"/>
              <a:pPr>
                <a:defRPr/>
              </a:pPr>
              <a:t>13/11/2013</a:t>
            </a:fld>
            <a:endParaRPr lang="fr-FR"/>
          </a:p>
        </p:txBody>
      </p:sp>
      <p:sp>
        <p:nvSpPr>
          <p:cNvPr id="6" name="Espace réservé du pied de page 5"/>
          <p:cNvSpPr>
            <a:spLocks noGrp="1"/>
          </p:cNvSpPr>
          <p:nvPr>
            <p:ph type="ftr" sz="quarter" idx="11"/>
          </p:nvPr>
        </p:nvSpPr>
        <p:spPr>
          <a:xfrm>
            <a:off x="3124200" y="6284913"/>
            <a:ext cx="2879725" cy="360362"/>
          </a:xfrm>
        </p:spPr>
        <p:txBody>
          <a:bodyPr/>
          <a:lstStyle>
            <a:lvl1pPr>
              <a:defRPr/>
            </a:lvl1pPr>
          </a:lstStyle>
          <a:p>
            <a:pPr>
              <a:defRPr/>
            </a:pPr>
            <a:r>
              <a:rPr lang="fr-FR"/>
              <a:t>DSDEN de la Loire</a:t>
            </a:r>
          </a:p>
        </p:txBody>
      </p:sp>
      <p:sp>
        <p:nvSpPr>
          <p:cNvPr id="7" name="Espace réservé du numéro de diapositive 6"/>
          <p:cNvSpPr>
            <a:spLocks noGrp="1"/>
          </p:cNvSpPr>
          <p:nvPr>
            <p:ph type="sldNum" sz="quarter" idx="12"/>
          </p:nvPr>
        </p:nvSpPr>
        <p:spPr>
          <a:xfrm>
            <a:off x="6657975" y="6284913"/>
            <a:ext cx="2341563" cy="360362"/>
          </a:xfrm>
        </p:spPr>
        <p:txBody>
          <a:bodyPr/>
          <a:lstStyle>
            <a:lvl1pPr>
              <a:defRPr smtClean="0"/>
            </a:lvl1pPr>
          </a:lstStyle>
          <a:p>
            <a:pPr>
              <a:defRPr/>
            </a:pPr>
            <a:fld id="{D7F7F336-F404-4757-9E8F-9E4FC856DD19}"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cSld name="Titre. Diagramme et texte">
    <p:spTree>
      <p:nvGrpSpPr>
        <p:cNvPr id="1" name=""/>
        <p:cNvGrpSpPr/>
        <p:nvPr/>
      </p:nvGrpSpPr>
      <p:grpSpPr>
        <a:xfrm>
          <a:off x="0" y="0"/>
          <a:ext cx="0" cy="0"/>
          <a:chOff x="0" y="0"/>
          <a:chExt cx="0" cy="0"/>
        </a:xfrm>
      </p:grpSpPr>
      <p:sp>
        <p:nvSpPr>
          <p:cNvPr id="2" name="Titre 1"/>
          <p:cNvSpPr>
            <a:spLocks noGrp="1"/>
          </p:cNvSpPr>
          <p:nvPr>
            <p:ph type="title"/>
          </p:nvPr>
        </p:nvSpPr>
        <p:spPr>
          <a:xfrm>
            <a:off x="360000" y="1080000"/>
            <a:ext cx="8640000" cy="900000"/>
          </a:xfrm>
        </p:spPr>
        <p:txBody>
          <a:bodyPr/>
          <a:lstStyle/>
          <a:p>
            <a:r>
              <a:rPr lang="fr-FR" smtClean="0"/>
              <a:t>Cliquez pour modifier le style du titre</a:t>
            </a:r>
            <a:endParaRPr lang="fr-FR"/>
          </a:p>
        </p:txBody>
      </p:sp>
      <p:sp>
        <p:nvSpPr>
          <p:cNvPr id="3" name="Espace réservé du graphique 2"/>
          <p:cNvSpPr>
            <a:spLocks noGrp="1"/>
          </p:cNvSpPr>
          <p:nvPr>
            <p:ph type="chart" sz="half" idx="1"/>
          </p:nvPr>
        </p:nvSpPr>
        <p:spPr>
          <a:xfrm>
            <a:off x="360000" y="2160000"/>
            <a:ext cx="4140000" cy="4068000"/>
          </a:xfrm>
        </p:spPr>
        <p:txBody>
          <a:bodyPr rtlCol="0"/>
          <a:lstStyle/>
          <a:p>
            <a:pPr lvl="0"/>
            <a:r>
              <a:rPr lang="fr-FR" noProof="0" smtClean="0"/>
              <a:t>Cliquez sur l'icône pour ajouter un graphique</a:t>
            </a:r>
            <a:endParaRPr lang="fr-FR" noProof="0"/>
          </a:p>
        </p:txBody>
      </p:sp>
      <p:sp>
        <p:nvSpPr>
          <p:cNvPr id="4" name="Espace réservé du texte 3"/>
          <p:cNvSpPr>
            <a:spLocks noGrp="1"/>
          </p:cNvSpPr>
          <p:nvPr>
            <p:ph type="body" sz="half" idx="2"/>
          </p:nvPr>
        </p:nvSpPr>
        <p:spPr>
          <a:xfrm>
            <a:off x="4754562" y="2160001"/>
            <a:ext cx="4245437" cy="4068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539750" y="6284913"/>
            <a:ext cx="1800225" cy="360362"/>
          </a:xfrm>
        </p:spPr>
        <p:txBody>
          <a:bodyPr/>
          <a:lstStyle>
            <a:lvl1pPr>
              <a:defRPr smtClean="0"/>
            </a:lvl1pPr>
          </a:lstStyle>
          <a:p>
            <a:pPr>
              <a:defRPr/>
            </a:pPr>
            <a:fld id="{30B9DF18-2C98-41FB-B47B-E8F0D656099D}" type="datetime1">
              <a:rPr lang="fr-FR"/>
              <a:pPr>
                <a:defRPr/>
              </a:pPr>
              <a:t>13/11/2013</a:t>
            </a:fld>
            <a:endParaRPr lang="fr-FR"/>
          </a:p>
        </p:txBody>
      </p:sp>
      <p:sp>
        <p:nvSpPr>
          <p:cNvPr id="6" name="Espace réservé du pied de page 5"/>
          <p:cNvSpPr>
            <a:spLocks noGrp="1"/>
          </p:cNvSpPr>
          <p:nvPr>
            <p:ph type="ftr" sz="quarter" idx="11"/>
          </p:nvPr>
        </p:nvSpPr>
        <p:spPr>
          <a:xfrm>
            <a:off x="3124200" y="6284913"/>
            <a:ext cx="2879725" cy="360362"/>
          </a:xfrm>
        </p:spPr>
        <p:txBody>
          <a:bodyPr/>
          <a:lstStyle>
            <a:lvl1pPr>
              <a:defRPr/>
            </a:lvl1pPr>
          </a:lstStyle>
          <a:p>
            <a:pPr>
              <a:defRPr/>
            </a:pPr>
            <a:r>
              <a:rPr lang="fr-FR"/>
              <a:t>DSDEN de la Loire</a:t>
            </a:r>
          </a:p>
        </p:txBody>
      </p:sp>
      <p:sp>
        <p:nvSpPr>
          <p:cNvPr id="7" name="Espace réservé du numéro de diapositive 6"/>
          <p:cNvSpPr>
            <a:spLocks noGrp="1"/>
          </p:cNvSpPr>
          <p:nvPr>
            <p:ph type="sldNum" sz="quarter" idx="12"/>
          </p:nvPr>
        </p:nvSpPr>
        <p:spPr>
          <a:xfrm>
            <a:off x="6657975" y="6284913"/>
            <a:ext cx="2159000" cy="360362"/>
          </a:xfrm>
        </p:spPr>
        <p:txBody>
          <a:bodyPr/>
          <a:lstStyle>
            <a:lvl1pPr>
              <a:defRPr smtClean="0"/>
            </a:lvl1pPr>
          </a:lstStyle>
          <a:p>
            <a:pPr>
              <a:defRPr/>
            </a:pPr>
            <a:fld id="{EB8680CB-3ADD-498A-B7B1-EEF8BEDBA4E2}"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AF0BBE30-232F-4CBF-871E-DD9EAD7744D7}" type="datetime1">
              <a:rPr lang="fr-FR"/>
              <a:pPr>
                <a:defRPr/>
              </a:pPr>
              <a:t>13/11/2013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DSDEN de la Loire</a:t>
            </a:r>
          </a:p>
        </p:txBody>
      </p:sp>
      <p:sp>
        <p:nvSpPr>
          <p:cNvPr id="6" name="Espace réservé du numéro de diapositive 5"/>
          <p:cNvSpPr>
            <a:spLocks noGrp="1"/>
          </p:cNvSpPr>
          <p:nvPr>
            <p:ph type="sldNum" sz="quarter" idx="12"/>
          </p:nvPr>
        </p:nvSpPr>
        <p:spPr/>
        <p:txBody>
          <a:bodyPr/>
          <a:lstStyle>
            <a:lvl1pPr>
              <a:defRPr/>
            </a:lvl1pPr>
          </a:lstStyle>
          <a:p>
            <a:pPr>
              <a:defRPr/>
            </a:pPr>
            <a:fld id="{F39EFF90-5557-4E1B-BD89-619A5A4CD119}"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9E4A0735-C599-49F9-8E38-84B1355D3F4A}" type="datetime1">
              <a:rPr lang="fr-FR"/>
              <a:pPr>
                <a:defRPr/>
              </a:pPr>
              <a:t>13/11/2013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DSDEN de la Loire</a:t>
            </a:r>
          </a:p>
        </p:txBody>
      </p:sp>
      <p:sp>
        <p:nvSpPr>
          <p:cNvPr id="6" name="Espace réservé du numéro de diapositive 5"/>
          <p:cNvSpPr>
            <a:spLocks noGrp="1"/>
          </p:cNvSpPr>
          <p:nvPr>
            <p:ph type="sldNum" sz="quarter" idx="12"/>
          </p:nvPr>
        </p:nvSpPr>
        <p:spPr/>
        <p:txBody>
          <a:bodyPr/>
          <a:lstStyle>
            <a:lvl1pPr>
              <a:defRPr/>
            </a:lvl1pPr>
          </a:lstStyle>
          <a:p>
            <a:pPr>
              <a:defRPr/>
            </a:pPr>
            <a:fld id="{EDF0DE4C-35E1-4ED5-9ED8-9B032ACA7B0F}"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60000" y="2160000"/>
            <a:ext cx="4140000" cy="414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60000"/>
            <a:ext cx="4351800" cy="414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7ABF8502-D932-4C41-BA70-E4909A8AC48F}" type="datetime1">
              <a:rPr lang="fr-FR"/>
              <a:pPr>
                <a:defRPr/>
              </a:pPr>
              <a:t>13/11/2013</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DSDEN de la Loire</a:t>
            </a:r>
          </a:p>
        </p:txBody>
      </p:sp>
      <p:sp>
        <p:nvSpPr>
          <p:cNvPr id="7" name="Espace réservé du numéro de diapositive 5"/>
          <p:cNvSpPr>
            <a:spLocks noGrp="1"/>
          </p:cNvSpPr>
          <p:nvPr>
            <p:ph type="sldNum" sz="quarter" idx="12"/>
          </p:nvPr>
        </p:nvSpPr>
        <p:spPr/>
        <p:txBody>
          <a:bodyPr/>
          <a:lstStyle>
            <a:lvl1pPr>
              <a:defRPr/>
            </a:lvl1pPr>
          </a:lstStyle>
          <a:p>
            <a:pPr>
              <a:defRPr/>
            </a:pPr>
            <a:fld id="{0C2C4773-3CB6-4C51-A27D-B31FA9957E37}"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dirty="0"/>
          </a:p>
        </p:txBody>
      </p:sp>
      <p:sp>
        <p:nvSpPr>
          <p:cNvPr id="3" name="Espace réservé du texte 2"/>
          <p:cNvSpPr>
            <a:spLocks noGrp="1"/>
          </p:cNvSpPr>
          <p:nvPr>
            <p:ph type="body" idx="1"/>
          </p:nvPr>
        </p:nvSpPr>
        <p:spPr>
          <a:xfrm>
            <a:off x="360000" y="2160000"/>
            <a:ext cx="4140000" cy="720000"/>
          </a:xfrm>
        </p:spPr>
        <p:txBody>
          <a:bodyPr anchor="b">
            <a:noAutofit/>
          </a:bodyPr>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60000" y="2879998"/>
            <a:ext cx="4140000" cy="3420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5" name="Espace réservé du texte 4"/>
          <p:cNvSpPr>
            <a:spLocks noGrp="1"/>
          </p:cNvSpPr>
          <p:nvPr>
            <p:ph type="body" sz="quarter" idx="3"/>
          </p:nvPr>
        </p:nvSpPr>
        <p:spPr>
          <a:xfrm>
            <a:off x="4645025" y="2160000"/>
            <a:ext cx="4354975" cy="720000"/>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879999"/>
            <a:ext cx="4354975" cy="3419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7" name="Espace réservé de la date 3"/>
          <p:cNvSpPr>
            <a:spLocks noGrp="1"/>
          </p:cNvSpPr>
          <p:nvPr>
            <p:ph type="dt" sz="half" idx="10"/>
          </p:nvPr>
        </p:nvSpPr>
        <p:spPr/>
        <p:txBody>
          <a:bodyPr/>
          <a:lstStyle>
            <a:lvl1pPr>
              <a:defRPr/>
            </a:lvl1pPr>
          </a:lstStyle>
          <a:p>
            <a:pPr>
              <a:defRPr/>
            </a:pPr>
            <a:fld id="{AE3D3572-8B7E-4F50-A87F-B2644942511D}" type="datetime1">
              <a:rPr lang="fr-FR"/>
              <a:pPr>
                <a:defRPr/>
              </a:pPr>
              <a:t>13/11/2013</a:t>
            </a:fld>
            <a:endParaRPr lang="fr-FR"/>
          </a:p>
        </p:txBody>
      </p:sp>
      <p:sp>
        <p:nvSpPr>
          <p:cNvPr id="8" name="Espace réservé du pied de page 4"/>
          <p:cNvSpPr>
            <a:spLocks noGrp="1"/>
          </p:cNvSpPr>
          <p:nvPr>
            <p:ph type="ftr" sz="quarter" idx="11"/>
          </p:nvPr>
        </p:nvSpPr>
        <p:spPr/>
        <p:txBody>
          <a:bodyPr/>
          <a:lstStyle>
            <a:lvl1pPr>
              <a:defRPr/>
            </a:lvl1pPr>
          </a:lstStyle>
          <a:p>
            <a:pPr>
              <a:defRPr/>
            </a:pPr>
            <a:r>
              <a:rPr lang="fr-FR"/>
              <a:t>DSDEN de la Loire</a:t>
            </a:r>
          </a:p>
        </p:txBody>
      </p:sp>
      <p:sp>
        <p:nvSpPr>
          <p:cNvPr id="9" name="Espace réservé du numéro de diapositive 5"/>
          <p:cNvSpPr>
            <a:spLocks noGrp="1"/>
          </p:cNvSpPr>
          <p:nvPr>
            <p:ph type="sldNum" sz="quarter" idx="12"/>
          </p:nvPr>
        </p:nvSpPr>
        <p:spPr/>
        <p:txBody>
          <a:bodyPr/>
          <a:lstStyle>
            <a:lvl1pPr>
              <a:defRPr/>
            </a:lvl1pPr>
          </a:lstStyle>
          <a:p>
            <a:pPr>
              <a:defRPr/>
            </a:pPr>
            <a:fld id="{FD29784D-77DC-4554-9BAA-6E9F88F3D5BC}"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CEB7FE8F-50E1-4F77-9337-73617C87C768}" type="datetime1">
              <a:rPr lang="fr-FR"/>
              <a:pPr>
                <a:defRPr/>
              </a:pPr>
              <a:t>13/11/2013</a:t>
            </a:fld>
            <a:endParaRPr lang="fr-FR"/>
          </a:p>
        </p:txBody>
      </p:sp>
      <p:sp>
        <p:nvSpPr>
          <p:cNvPr id="4" name="Espace réservé du pied de page 4"/>
          <p:cNvSpPr>
            <a:spLocks noGrp="1"/>
          </p:cNvSpPr>
          <p:nvPr>
            <p:ph type="ftr" sz="quarter" idx="11"/>
          </p:nvPr>
        </p:nvSpPr>
        <p:spPr/>
        <p:txBody>
          <a:bodyPr/>
          <a:lstStyle>
            <a:lvl1pPr>
              <a:defRPr/>
            </a:lvl1pPr>
          </a:lstStyle>
          <a:p>
            <a:pPr>
              <a:defRPr/>
            </a:pPr>
            <a:r>
              <a:rPr lang="fr-FR"/>
              <a:t>DSDEN de la Loire</a:t>
            </a:r>
          </a:p>
        </p:txBody>
      </p:sp>
      <p:sp>
        <p:nvSpPr>
          <p:cNvPr id="5" name="Espace réservé du numéro de diapositive 5"/>
          <p:cNvSpPr>
            <a:spLocks noGrp="1"/>
          </p:cNvSpPr>
          <p:nvPr>
            <p:ph type="sldNum" sz="quarter" idx="12"/>
          </p:nvPr>
        </p:nvSpPr>
        <p:spPr/>
        <p:txBody>
          <a:bodyPr/>
          <a:lstStyle>
            <a:lvl1pPr>
              <a:defRPr/>
            </a:lvl1pPr>
          </a:lstStyle>
          <a:p>
            <a:pPr>
              <a:defRPr/>
            </a:pPr>
            <a:fld id="{E05878C6-422B-4996-8E62-B9BA64CAA461}"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B23413A7-D811-458C-B6CB-94F116DBB491}" type="datetime1">
              <a:rPr lang="fr-FR"/>
              <a:pPr>
                <a:defRPr/>
              </a:pPr>
              <a:t>13/11/2013</a:t>
            </a:fld>
            <a:endParaRPr lang="fr-FR"/>
          </a:p>
        </p:txBody>
      </p:sp>
      <p:sp>
        <p:nvSpPr>
          <p:cNvPr id="3" name="Espace réservé du pied de page 4"/>
          <p:cNvSpPr>
            <a:spLocks noGrp="1"/>
          </p:cNvSpPr>
          <p:nvPr>
            <p:ph type="ftr" sz="quarter" idx="11"/>
          </p:nvPr>
        </p:nvSpPr>
        <p:spPr/>
        <p:txBody>
          <a:bodyPr/>
          <a:lstStyle>
            <a:lvl1pPr>
              <a:defRPr/>
            </a:lvl1pPr>
          </a:lstStyle>
          <a:p>
            <a:pPr>
              <a:defRPr/>
            </a:pPr>
            <a:r>
              <a:rPr lang="fr-FR"/>
              <a:t>DSDEN de la Loire</a:t>
            </a:r>
          </a:p>
        </p:txBody>
      </p:sp>
      <p:sp>
        <p:nvSpPr>
          <p:cNvPr id="4" name="Espace réservé du numéro de diapositive 5"/>
          <p:cNvSpPr>
            <a:spLocks noGrp="1"/>
          </p:cNvSpPr>
          <p:nvPr>
            <p:ph type="sldNum" sz="quarter" idx="12"/>
          </p:nvPr>
        </p:nvSpPr>
        <p:spPr/>
        <p:txBody>
          <a:bodyPr/>
          <a:lstStyle>
            <a:lvl1pPr>
              <a:defRPr/>
            </a:lvl1pPr>
          </a:lstStyle>
          <a:p>
            <a:pPr>
              <a:defRPr/>
            </a:pPr>
            <a:fld id="{F180FCDE-1498-4ABF-95C8-7EFB367CCC1C}"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071153"/>
            <a:ext cx="3008313" cy="1104211"/>
          </a:xfrm>
        </p:spPr>
        <p:txBody>
          <a:bodyPr anchor="ctr"/>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1071154"/>
            <a:ext cx="5111750" cy="505500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2177143"/>
            <a:ext cx="3008313" cy="39490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AB287071-79A0-42DE-B6F7-BCB1EC91179A}" type="datetime1">
              <a:rPr lang="fr-FR"/>
              <a:pPr>
                <a:defRPr/>
              </a:pPr>
              <a:t>13/11/2013</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DSDEN de la Loire</a:t>
            </a:r>
          </a:p>
        </p:txBody>
      </p:sp>
      <p:sp>
        <p:nvSpPr>
          <p:cNvPr id="7" name="Espace réservé du numéro de diapositive 5"/>
          <p:cNvSpPr>
            <a:spLocks noGrp="1"/>
          </p:cNvSpPr>
          <p:nvPr>
            <p:ph type="sldNum" sz="quarter" idx="12"/>
          </p:nvPr>
        </p:nvSpPr>
        <p:spPr/>
        <p:txBody>
          <a:bodyPr/>
          <a:lstStyle>
            <a:lvl1pPr>
              <a:defRPr/>
            </a:lvl1pPr>
          </a:lstStyle>
          <a:p>
            <a:pPr>
              <a:defRPr/>
            </a:pPr>
            <a:fld id="{C3C4A53C-1D65-4776-85AF-4DED25FDAE9F}"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696092"/>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800000" y="1080000"/>
            <a:ext cx="5486400" cy="3612878"/>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fr-FR" noProof="0"/>
          </a:p>
        </p:txBody>
      </p:sp>
      <p:sp>
        <p:nvSpPr>
          <p:cNvPr id="4" name="Espace réservé du texte 3"/>
          <p:cNvSpPr>
            <a:spLocks noGrp="1"/>
          </p:cNvSpPr>
          <p:nvPr>
            <p:ph type="body" sz="half" idx="2"/>
          </p:nvPr>
        </p:nvSpPr>
        <p:spPr>
          <a:xfrm>
            <a:off x="1792288" y="5262830"/>
            <a:ext cx="5486400" cy="90937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242D2B60-1D63-4FA7-8A7C-D1D958675F4B}" type="datetime1">
              <a:rPr lang="fr-FR"/>
              <a:pPr>
                <a:defRPr/>
              </a:pPr>
              <a:t>13/11/2013</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DSDEN de la Loire</a:t>
            </a:r>
          </a:p>
        </p:txBody>
      </p:sp>
      <p:sp>
        <p:nvSpPr>
          <p:cNvPr id="7" name="Espace réservé du numéro de diapositive 5"/>
          <p:cNvSpPr>
            <a:spLocks noGrp="1"/>
          </p:cNvSpPr>
          <p:nvPr>
            <p:ph type="sldNum" sz="quarter" idx="12"/>
          </p:nvPr>
        </p:nvSpPr>
        <p:spPr/>
        <p:txBody>
          <a:bodyPr/>
          <a:lstStyle>
            <a:lvl1pPr>
              <a:defRPr/>
            </a:lvl1pPr>
          </a:lstStyle>
          <a:p>
            <a:pPr>
              <a:defRPr/>
            </a:pPr>
            <a:fld id="{6B15159B-93E7-4F3E-ADFC-3A7189F5CDFF}"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60363" y="1079500"/>
            <a:ext cx="8639175" cy="900113"/>
          </a:xfrm>
          <a:prstGeom prst="rect">
            <a:avLst/>
          </a:prstGeom>
        </p:spPr>
        <p:txBody>
          <a:bodyPr vert="horz" lIns="36000" tIns="36000" rIns="36000" bIns="36000" rtlCol="0" anchor="t" anchorCtr="0">
            <a:normAutofit/>
          </a:bodyPr>
          <a:lstStyle/>
          <a:p>
            <a:r>
              <a:rPr lang="fr-FR" dirty="0" smtClean="0"/>
              <a:t>Cliquez pour modifier le style du titre</a:t>
            </a:r>
            <a:endParaRPr lang="fr-FR" dirty="0"/>
          </a:p>
        </p:txBody>
      </p:sp>
      <p:sp>
        <p:nvSpPr>
          <p:cNvPr id="3" name="Espace réservé du texte 2"/>
          <p:cNvSpPr>
            <a:spLocks noGrp="1"/>
          </p:cNvSpPr>
          <p:nvPr>
            <p:ph type="body" idx="1"/>
          </p:nvPr>
        </p:nvSpPr>
        <p:spPr>
          <a:xfrm>
            <a:off x="360363" y="2160588"/>
            <a:ext cx="8639175" cy="4140200"/>
          </a:xfrm>
          <a:prstGeom prst="rect">
            <a:avLst/>
          </a:prstGeom>
        </p:spPr>
        <p:txBody>
          <a:bodyPr vert="horz" wrap="square" lIns="91440" tIns="45720" rIns="91440" bIns="45720" numCol="1" anchor="t" anchorCtr="0" compatLnSpc="1">
            <a:prstTxWarp prst="textNoShape">
              <a:avLst/>
            </a:prstTxWarp>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360363" y="6356350"/>
            <a:ext cx="2230437" cy="365125"/>
          </a:xfrm>
          <a:prstGeom prst="rect">
            <a:avLst/>
          </a:prstGeom>
        </p:spPr>
        <p:txBody>
          <a:bodyPr vert="horz" wrap="square" lIns="91440" tIns="45720" rIns="91440" bIns="45720" numCol="1" anchor="ctr" anchorCtr="0" compatLnSpc="1">
            <a:prstTxWarp prst="textNoShape">
              <a:avLst/>
            </a:prstTxWarp>
          </a:bodyPr>
          <a:lstStyle>
            <a:lvl1pPr>
              <a:defRPr sz="1000" smtClean="0">
                <a:solidFill>
                  <a:schemeClr val="tx2"/>
                </a:solidFill>
                <a:latin typeface="Calibri" pitchFamily="34" charset="0"/>
                <a:cs typeface="Arial" pitchFamily="34" charset="0"/>
              </a:defRPr>
            </a:lvl1pPr>
          </a:lstStyle>
          <a:p>
            <a:pPr>
              <a:defRPr/>
            </a:pPr>
            <a:fld id="{D8233913-4DD0-4D63-960C-71FDC583A005}" type="datetime1">
              <a:rPr lang="fr-FR"/>
              <a:pPr>
                <a:defRPr/>
              </a:pPr>
              <a:t>13/11/2013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chemeClr val="tx2"/>
                </a:solidFill>
                <a:latin typeface="Calibri" charset="0"/>
                <a:ea typeface="ＭＳ Ｐゴシック" charset="0"/>
                <a:cs typeface="Arial" charset="0"/>
              </a:defRPr>
            </a:lvl1pPr>
          </a:lstStyle>
          <a:p>
            <a:pPr>
              <a:defRPr/>
            </a:pPr>
            <a:r>
              <a:rPr lang="fr-FR"/>
              <a:t>DSDEN de la Loire</a:t>
            </a:r>
          </a:p>
        </p:txBody>
      </p:sp>
      <p:sp>
        <p:nvSpPr>
          <p:cNvPr id="6" name="Espace réservé du numéro de diapositive 5"/>
          <p:cNvSpPr>
            <a:spLocks noGrp="1"/>
          </p:cNvSpPr>
          <p:nvPr>
            <p:ph type="sldNum" sz="quarter" idx="4"/>
          </p:nvPr>
        </p:nvSpPr>
        <p:spPr>
          <a:xfrm>
            <a:off x="6553200" y="6356350"/>
            <a:ext cx="2446338" cy="365125"/>
          </a:xfrm>
          <a:prstGeom prst="rect">
            <a:avLst/>
          </a:prstGeom>
        </p:spPr>
        <p:txBody>
          <a:bodyPr vert="horz" wrap="square" lIns="91440" tIns="45720" rIns="91440" bIns="45720" numCol="1" anchor="ctr" anchorCtr="0" compatLnSpc="1">
            <a:prstTxWarp prst="textNoShape">
              <a:avLst/>
            </a:prstTxWarp>
          </a:bodyPr>
          <a:lstStyle>
            <a:lvl1pPr algn="r">
              <a:defRPr sz="1000" smtClean="0">
                <a:solidFill>
                  <a:schemeClr val="tx2"/>
                </a:solidFill>
                <a:latin typeface="Calibri" pitchFamily="34" charset="0"/>
                <a:cs typeface="Arial" pitchFamily="34" charset="0"/>
              </a:defRPr>
            </a:lvl1pPr>
          </a:lstStyle>
          <a:p>
            <a:pPr>
              <a:defRPr/>
            </a:pPr>
            <a:fld id="{5FFF97A4-8990-48C3-8492-C395AFFDD4AB}" type="slidenum">
              <a:rPr lang="fr-FR"/>
              <a:pPr>
                <a:defRPr/>
              </a:pPr>
              <a:t>‹N°›</a:t>
            </a:fld>
            <a:endParaRPr lang="fr-FR"/>
          </a:p>
        </p:txBody>
      </p:sp>
      <p:pic>
        <p:nvPicPr>
          <p:cNvPr id="1031" name="Image 6" descr="Logo PWP Montbrison.jpg"/>
          <p:cNvPicPr>
            <a:picLocks noChangeAspect="1"/>
          </p:cNvPicPr>
          <p:nvPr userDrawn="1"/>
        </p:nvPicPr>
        <p:blipFill>
          <a:blip r:embed="rId14" cstate="print"/>
          <a:srcRect/>
          <a:stretch>
            <a:fillRect/>
          </a:stretch>
        </p:blipFill>
        <p:spPr bwMode="auto">
          <a:xfrm>
            <a:off x="350838" y="128588"/>
            <a:ext cx="8648700" cy="914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45" r:id="rId1"/>
    <p:sldLayoutId id="2147483946" r:id="rId2"/>
    <p:sldLayoutId id="2147483947" r:id="rId3"/>
    <p:sldLayoutId id="2147483948" r:id="rId4"/>
    <p:sldLayoutId id="2147483949" r:id="rId5"/>
    <p:sldLayoutId id="2147483950" r:id="rId6"/>
    <p:sldLayoutId id="2147483951" r:id="rId7"/>
    <p:sldLayoutId id="2147483952" r:id="rId8"/>
    <p:sldLayoutId id="2147483953" r:id="rId9"/>
    <p:sldLayoutId id="2147483954" r:id="rId10"/>
    <p:sldLayoutId id="2147483955" r:id="rId11"/>
    <p:sldLayoutId id="2147483956" r:id="rId12"/>
  </p:sldLayoutIdLst>
  <p:hf sldNum="0" hdr="0"/>
  <p:txStyles>
    <p:titleStyle>
      <a:lvl1pPr algn="l" rtl="0" eaLnBrk="0" fontAlgn="base" hangingPunct="0">
        <a:spcBef>
          <a:spcPct val="0"/>
        </a:spcBef>
        <a:spcAft>
          <a:spcPct val="0"/>
        </a:spcAft>
        <a:defRPr sz="3600" b="1" kern="1200" cap="small">
          <a:solidFill>
            <a:schemeClr val="tx1"/>
          </a:solidFill>
          <a:effectLst>
            <a:outerShdw blurRad="38100" dist="38100" dir="2700000" algn="tl">
              <a:srgbClr val="000000">
                <a:alpha val="43137"/>
              </a:srgbClr>
            </a:outerShdw>
          </a:effectLst>
          <a:latin typeface="+mj-lt"/>
          <a:ea typeface="MS PGothic" pitchFamily="34" charset="-128"/>
          <a:cs typeface="MS PGothic" charset="0"/>
        </a:defRPr>
      </a:lvl1pPr>
      <a:lvl2pPr algn="l" rtl="0" eaLnBrk="0" fontAlgn="base" hangingPunct="0">
        <a:spcBef>
          <a:spcPct val="0"/>
        </a:spcBef>
        <a:spcAft>
          <a:spcPct val="0"/>
        </a:spcAft>
        <a:defRPr sz="3600" b="1">
          <a:solidFill>
            <a:schemeClr val="tx1"/>
          </a:solidFill>
          <a:latin typeface="Calibri" pitchFamily="34" charset="0"/>
          <a:ea typeface="MS PGothic" pitchFamily="34" charset="-128"/>
          <a:cs typeface="MS PGothic" charset="0"/>
        </a:defRPr>
      </a:lvl2pPr>
      <a:lvl3pPr algn="l" rtl="0" eaLnBrk="0" fontAlgn="base" hangingPunct="0">
        <a:spcBef>
          <a:spcPct val="0"/>
        </a:spcBef>
        <a:spcAft>
          <a:spcPct val="0"/>
        </a:spcAft>
        <a:defRPr sz="3600" b="1">
          <a:solidFill>
            <a:schemeClr val="tx1"/>
          </a:solidFill>
          <a:latin typeface="Calibri" pitchFamily="34" charset="0"/>
          <a:ea typeface="MS PGothic" pitchFamily="34" charset="-128"/>
          <a:cs typeface="MS PGothic" charset="0"/>
        </a:defRPr>
      </a:lvl3pPr>
      <a:lvl4pPr algn="l" rtl="0" eaLnBrk="0" fontAlgn="base" hangingPunct="0">
        <a:spcBef>
          <a:spcPct val="0"/>
        </a:spcBef>
        <a:spcAft>
          <a:spcPct val="0"/>
        </a:spcAft>
        <a:defRPr sz="3600" b="1">
          <a:solidFill>
            <a:schemeClr val="tx1"/>
          </a:solidFill>
          <a:latin typeface="Calibri" pitchFamily="34" charset="0"/>
          <a:ea typeface="MS PGothic" pitchFamily="34" charset="-128"/>
          <a:cs typeface="MS PGothic" charset="0"/>
        </a:defRPr>
      </a:lvl4pPr>
      <a:lvl5pPr algn="l" rtl="0" eaLnBrk="0" fontAlgn="base" hangingPunct="0">
        <a:spcBef>
          <a:spcPct val="0"/>
        </a:spcBef>
        <a:spcAft>
          <a:spcPct val="0"/>
        </a:spcAft>
        <a:defRPr sz="3600" b="1">
          <a:solidFill>
            <a:schemeClr val="tx1"/>
          </a:solidFill>
          <a:latin typeface="Calibri" pitchFamily="34" charset="0"/>
          <a:ea typeface="MS PGothic" pitchFamily="34" charset="-128"/>
          <a:cs typeface="MS PGothic" charset="0"/>
        </a:defRPr>
      </a:lvl5pPr>
      <a:lvl6pPr marL="457200" algn="l" rtl="0" eaLnBrk="1" fontAlgn="base" hangingPunct="1">
        <a:spcBef>
          <a:spcPct val="0"/>
        </a:spcBef>
        <a:spcAft>
          <a:spcPct val="0"/>
        </a:spcAft>
        <a:defRPr sz="3600" b="1">
          <a:solidFill>
            <a:srgbClr val="4F6228"/>
          </a:solidFill>
          <a:latin typeface="Calibri" pitchFamily="34" charset="0"/>
        </a:defRPr>
      </a:lvl6pPr>
      <a:lvl7pPr marL="914400" algn="l" rtl="0" eaLnBrk="1" fontAlgn="base" hangingPunct="1">
        <a:spcBef>
          <a:spcPct val="0"/>
        </a:spcBef>
        <a:spcAft>
          <a:spcPct val="0"/>
        </a:spcAft>
        <a:defRPr sz="3600" b="1">
          <a:solidFill>
            <a:srgbClr val="4F6228"/>
          </a:solidFill>
          <a:latin typeface="Calibri" pitchFamily="34" charset="0"/>
        </a:defRPr>
      </a:lvl7pPr>
      <a:lvl8pPr marL="1371600" algn="l" rtl="0" eaLnBrk="1" fontAlgn="base" hangingPunct="1">
        <a:spcBef>
          <a:spcPct val="0"/>
        </a:spcBef>
        <a:spcAft>
          <a:spcPct val="0"/>
        </a:spcAft>
        <a:defRPr sz="3600" b="1">
          <a:solidFill>
            <a:srgbClr val="4F6228"/>
          </a:solidFill>
          <a:latin typeface="Calibri" pitchFamily="34" charset="0"/>
        </a:defRPr>
      </a:lvl8pPr>
      <a:lvl9pPr marL="1828800" algn="l" rtl="0" eaLnBrk="1" fontAlgn="base" hangingPunct="1">
        <a:spcBef>
          <a:spcPct val="0"/>
        </a:spcBef>
        <a:spcAft>
          <a:spcPct val="0"/>
        </a:spcAft>
        <a:defRPr sz="3600" b="1">
          <a:solidFill>
            <a:srgbClr val="4F6228"/>
          </a:solidFill>
          <a:latin typeface="Calibri" pitchFamily="34" charset="0"/>
        </a:defRPr>
      </a:lvl9pPr>
    </p:titleStyle>
    <p:bodyStyle>
      <a:lvl1pPr marL="342900" indent="-342900" algn="l" rtl="0" eaLnBrk="0" fontAlgn="base" hangingPunct="0">
        <a:spcBef>
          <a:spcPct val="20000"/>
        </a:spcBef>
        <a:spcAft>
          <a:spcPct val="0"/>
        </a:spcAft>
        <a:buClr>
          <a:srgbClr val="953735"/>
        </a:buClr>
        <a:buBlip>
          <a:blip r:embed="rId15"/>
        </a:buBlip>
        <a:defRPr sz="2800" kern="1200">
          <a:solidFill>
            <a:schemeClr val="tx1"/>
          </a:solidFill>
          <a:effectLst>
            <a:outerShdw blurRad="38100" dist="38100" dir="2700000" algn="tl">
              <a:srgbClr val="000000">
                <a:alpha val="43137"/>
              </a:srgbClr>
            </a:outerShdw>
          </a:effectLst>
          <a:latin typeface="+mn-lt"/>
          <a:ea typeface="MS PGothic" pitchFamily="34" charset="-128"/>
          <a:cs typeface="MS PGothic" charset="0"/>
        </a:defRPr>
      </a:lvl1pPr>
      <a:lvl2pPr marL="742950" indent="-285750" algn="l" rtl="0" eaLnBrk="0" fontAlgn="base" hangingPunct="0">
        <a:spcBef>
          <a:spcPct val="20000"/>
        </a:spcBef>
        <a:spcAft>
          <a:spcPct val="0"/>
        </a:spcAft>
        <a:buClr>
          <a:schemeClr val="tx1"/>
        </a:buClr>
        <a:buFont typeface="Wingdings" pitchFamily="2" charset="2"/>
        <a:buChar char="ü"/>
        <a:defRPr sz="2400" b="1" kern="1200">
          <a:solidFill>
            <a:srgbClr val="4F6228"/>
          </a:solidFill>
          <a:latin typeface="+mn-lt"/>
          <a:ea typeface="MS PGothic" pitchFamily="34" charset="-128"/>
          <a:cs typeface="MS PGothic" charset="0"/>
        </a:defRPr>
      </a:lvl2pPr>
      <a:lvl3pPr marL="1143000" indent="-228600" algn="l" rtl="0" eaLnBrk="0" fontAlgn="base" hangingPunct="0">
        <a:spcBef>
          <a:spcPct val="20000"/>
        </a:spcBef>
        <a:spcAft>
          <a:spcPct val="0"/>
        </a:spcAft>
        <a:buClr>
          <a:srgbClr val="4F6228"/>
        </a:buClr>
        <a:buFont typeface="Wingdings" pitchFamily="2" charset="2"/>
        <a:buChar char="§"/>
        <a:defRPr sz="2000" kern="12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lr>
          <a:srgbClr val="4F6228"/>
        </a:buClr>
        <a:buFont typeface="Arial" charset="0"/>
        <a:buChar char="–"/>
        <a:defRPr kern="12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lr>
          <a:srgbClr val="4F6228"/>
        </a:buClr>
        <a:buFont typeface="Arial" charset="0"/>
        <a:buChar char="•"/>
        <a:defRPr sz="16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wrap="square" numCol="1" compatLnSpc="1">
            <a:prstTxWarp prst="textNoShape">
              <a:avLst/>
            </a:prstTxWarp>
          </a:bodyPr>
          <a:lstStyle/>
          <a:p>
            <a:pPr>
              <a:defRPr/>
            </a:pPr>
            <a:r>
              <a:rPr lang="fr-FR" cap="none" smtClean="0">
                <a:effectLst>
                  <a:outerShdw blurRad="38100" dist="38100" dir="2700000" algn="tl">
                    <a:srgbClr val="C0C0C0"/>
                  </a:outerShdw>
                </a:effectLst>
              </a:rPr>
              <a:t>Ecrire des textes au cycle 2</a:t>
            </a:r>
          </a:p>
        </p:txBody>
      </p:sp>
      <p:sp>
        <p:nvSpPr>
          <p:cNvPr id="3" name="Sous-titre 2"/>
          <p:cNvSpPr>
            <a:spLocks noGrp="1"/>
          </p:cNvSpPr>
          <p:nvPr>
            <p:ph type="subTitle" idx="1"/>
          </p:nvPr>
        </p:nvSpPr>
        <p:spPr/>
        <p:txBody>
          <a:bodyPr/>
          <a:lstStyle/>
          <a:p>
            <a:pPr>
              <a:defRPr/>
            </a:pPr>
            <a:r>
              <a:rPr lang="fr-FR" smtClean="0">
                <a:effectLst>
                  <a:outerShdw blurRad="38100" dist="38100" dir="2700000" algn="tl">
                    <a:srgbClr val="C0C0C0"/>
                  </a:outerShdw>
                </a:effectLst>
              </a:rPr>
              <a:t>Andrézieux le 15 janvier 2014</a:t>
            </a:r>
          </a:p>
          <a:p>
            <a:pPr>
              <a:defRPr/>
            </a:pPr>
            <a:r>
              <a:rPr lang="fr-FR" smtClean="0">
                <a:effectLst>
                  <a:outerShdw blurRad="38100" dist="38100" dir="2700000" algn="tl">
                    <a:srgbClr val="C0C0C0"/>
                  </a:outerShdw>
                </a:effectLst>
              </a:rPr>
              <a:t>Montbrison le 22 janvier 2014</a:t>
            </a:r>
          </a:p>
        </p:txBody>
      </p:sp>
      <p:sp>
        <p:nvSpPr>
          <p:cNvPr id="5124" name="Espace réservé de la date 1"/>
          <p:cNvSpPr>
            <a:spLocks noGrp="1"/>
          </p:cNvSpPr>
          <p:nvPr>
            <p:ph type="dt" sz="quarter" idx="10"/>
          </p:nvPr>
        </p:nvSpPr>
        <p:spPr bwMode="auto">
          <a:noFill/>
          <a:ln>
            <a:miter lim="800000"/>
            <a:headEnd/>
            <a:tailEnd/>
          </a:ln>
        </p:spPr>
        <p:txBody>
          <a:bodyPr/>
          <a:lstStyle/>
          <a:p>
            <a:fld id="{65728E8D-C24F-4C10-ACD4-AFC8CFD059EC}" type="datetime1">
              <a:rPr lang="fr-FR">
                <a:cs typeface="Arial" charset="0"/>
              </a:rPr>
              <a:pPr/>
              <a:t>13/11/2013</a:t>
            </a:fld>
            <a:endParaRPr lang="fr-FR">
              <a:cs typeface="Arial" charset="0"/>
            </a:endParaRPr>
          </a:p>
        </p:txBody>
      </p:sp>
      <p:sp>
        <p:nvSpPr>
          <p:cNvPr id="5125" name="Espace réservé du pied de page 2"/>
          <p:cNvSpPr>
            <a:spLocks noGrp="1"/>
          </p:cNvSpPr>
          <p:nvPr>
            <p:ph type="ftr" sz="quarter" idx="11"/>
          </p:nvPr>
        </p:nvSpPr>
        <p:spPr bwMode="auto">
          <a:noFill/>
          <a:ln>
            <a:miter lim="800000"/>
            <a:headEnd/>
            <a:tailEnd/>
          </a:ln>
        </p:spPr>
        <p:txBody>
          <a:bodyPr/>
          <a:lstStyle/>
          <a:p>
            <a:r>
              <a:rPr lang="fr-FR" smtClean="0">
                <a:latin typeface="Calibri" pitchFamily="34" charset="0"/>
                <a:ea typeface="MS PGothic" pitchFamily="34" charset="-128"/>
              </a:rPr>
              <a:t>DSDEN de la Loire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a:xfrm>
            <a:off x="209550" y="1979613"/>
            <a:ext cx="8639175" cy="3341687"/>
          </a:xfrm>
        </p:spPr>
        <p:txBody>
          <a:bodyPr wrap="square" numCol="1" compatLnSpc="1">
            <a:prstTxWarp prst="textNoShape">
              <a:avLst/>
            </a:prstTxWarp>
          </a:bodyPr>
          <a:lstStyle/>
          <a:p>
            <a:pPr eaLnBrk="1" hangingPunct="1">
              <a:defRPr/>
            </a:pPr>
            <a:r>
              <a:rPr lang="fr-FR" sz="3200" cap="none" smtClean="0">
                <a:solidFill>
                  <a:srgbClr val="4B4B4B"/>
                </a:solidFill>
                <a:effectLst>
                  <a:outerShdw blurRad="38100" dist="38100" dir="2700000" algn="tl">
                    <a:srgbClr val="C0C0C0"/>
                  </a:outerShdw>
                </a:effectLst>
              </a:rPr>
              <a:t>DIX BONNES RAISONS DE FAIRE PRODUIRE DES TEXTES AU CYCLE 2  … </a:t>
            </a:r>
            <a:br>
              <a:rPr lang="fr-FR" sz="3200" cap="none" smtClean="0">
                <a:solidFill>
                  <a:srgbClr val="4B4B4B"/>
                </a:solidFill>
                <a:effectLst>
                  <a:outerShdw blurRad="38100" dist="38100" dir="2700000" algn="tl">
                    <a:srgbClr val="C0C0C0"/>
                  </a:outerShdw>
                </a:effectLst>
              </a:rPr>
            </a:br>
            <a:r>
              <a:rPr lang="fr-FR" sz="3200" cap="none" smtClean="0">
                <a:solidFill>
                  <a:srgbClr val="4B4B4B"/>
                </a:solidFill>
                <a:effectLst>
                  <a:outerShdw blurRad="38100" dist="38100" dir="2700000" algn="tl">
                    <a:srgbClr val="C0C0C0"/>
                  </a:outerShdw>
                </a:effectLst>
              </a:rPr>
              <a:t>DIX BONNES RAISONS DE FAIRE ÉCRIRE POUR ENSEIGNER LA LECTURE …</a:t>
            </a:r>
            <a:br>
              <a:rPr lang="fr-FR" sz="3200" cap="none" smtClean="0">
                <a:solidFill>
                  <a:srgbClr val="4B4B4B"/>
                </a:solidFill>
                <a:effectLst>
                  <a:outerShdw blurRad="38100" dist="38100" dir="2700000" algn="tl">
                    <a:srgbClr val="C0C0C0"/>
                  </a:outerShdw>
                </a:effectLst>
              </a:rPr>
            </a:br>
            <a:r>
              <a:rPr lang="fr-FR" sz="3200" cap="none" smtClean="0">
                <a:solidFill>
                  <a:srgbClr val="4B4B4B"/>
                </a:solidFill>
                <a:effectLst>
                  <a:outerShdw blurRad="38100" dist="38100" dir="2700000" algn="tl">
                    <a:srgbClr val="C0C0C0"/>
                  </a:outerShdw>
                </a:effectLst>
              </a:rPr>
              <a:t/>
            </a:r>
            <a:br>
              <a:rPr lang="fr-FR" sz="3200" cap="none" smtClean="0">
                <a:solidFill>
                  <a:srgbClr val="4B4B4B"/>
                </a:solidFill>
                <a:effectLst>
                  <a:outerShdw blurRad="38100" dist="38100" dir="2700000" algn="tl">
                    <a:srgbClr val="C0C0C0"/>
                  </a:outerShdw>
                </a:effectLst>
              </a:rPr>
            </a:br>
            <a:r>
              <a:rPr lang="fr-FR" sz="3200" cap="none" smtClean="0">
                <a:solidFill>
                  <a:srgbClr val="4B4B4B"/>
                </a:solidFill>
                <a:effectLst>
                  <a:outerShdw blurRad="38100" dist="38100" dir="2700000" algn="tl">
                    <a:srgbClr val="C0C0C0"/>
                  </a:outerShdw>
                </a:effectLst>
              </a:rPr>
              <a:t>ANDRÉ OUZOULIAS</a:t>
            </a:r>
          </a:p>
        </p:txBody>
      </p:sp>
      <p:sp>
        <p:nvSpPr>
          <p:cNvPr id="14339" name="Espace réservé de la date 3"/>
          <p:cNvSpPr>
            <a:spLocks noGrp="1"/>
          </p:cNvSpPr>
          <p:nvPr>
            <p:ph type="dt" sz="quarter" idx="10"/>
          </p:nvPr>
        </p:nvSpPr>
        <p:spPr bwMode="auto">
          <a:noFill/>
          <a:ln>
            <a:miter lim="800000"/>
            <a:headEnd/>
            <a:tailEnd/>
          </a:ln>
        </p:spPr>
        <p:txBody>
          <a:bodyPr/>
          <a:lstStyle/>
          <a:p>
            <a:fld id="{AD6AF4D7-25D1-4A1A-BBF0-6497DAD4125E}" type="datetime1">
              <a:rPr lang="fr-FR">
                <a:cs typeface="Arial" charset="0"/>
              </a:rPr>
              <a:pPr/>
              <a:t>13/11/2013</a:t>
            </a:fld>
            <a:endParaRPr lang="fr-FR">
              <a:cs typeface="Arial" charset="0"/>
            </a:endParaRPr>
          </a:p>
        </p:txBody>
      </p:sp>
      <p:sp>
        <p:nvSpPr>
          <p:cNvPr id="14340" name="Espace réservé du pied de page 4"/>
          <p:cNvSpPr>
            <a:spLocks noGrp="1"/>
          </p:cNvSpPr>
          <p:nvPr>
            <p:ph type="ftr" sz="quarter" idx="11"/>
          </p:nvPr>
        </p:nvSpPr>
        <p:spPr bwMode="auto">
          <a:noFill/>
          <a:ln>
            <a:miter lim="800000"/>
            <a:headEnd/>
            <a:tailEnd/>
          </a:ln>
        </p:spPr>
        <p:txBody>
          <a:bodyPr/>
          <a:lstStyle/>
          <a:p>
            <a:r>
              <a:rPr lang="fr-FR" smtClean="0">
                <a:latin typeface="Calibri" pitchFamily="34" charset="0"/>
                <a:ea typeface="MS PGothic" pitchFamily="34" charset="-128"/>
              </a:rPr>
              <a:t>DSDEN de la Loire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360363" y="1289050"/>
            <a:ext cx="8639175" cy="1798638"/>
          </a:xfrm>
        </p:spPr>
        <p:txBody>
          <a:bodyPr wrap="square" numCol="1" compatLnSpc="1">
            <a:prstTxWarp prst="textNoShape">
              <a:avLst/>
            </a:prstTxWarp>
          </a:bodyPr>
          <a:lstStyle/>
          <a:p>
            <a:pPr>
              <a:defRPr/>
            </a:pPr>
            <a:r>
              <a:rPr lang="fr-FR" i="1" cap="none" smtClean="0">
                <a:effectLst>
                  <a:outerShdw blurRad="38100" dist="38100" dir="2700000" algn="tl">
                    <a:srgbClr val="C0C0C0"/>
                  </a:outerShdw>
                </a:effectLst>
              </a:rPr>
              <a:t>1 - DANS LES TÂCHES D'ÉCRITURE, PLUS QUE DE LECTURE, L'ÉLÈVE DOIT MOBILISER SON ATTENTION EN PERMANENCE SUR LE TEXTE</a:t>
            </a:r>
          </a:p>
        </p:txBody>
      </p:sp>
      <p:sp>
        <p:nvSpPr>
          <p:cNvPr id="8" name="Espace réservé du contenu 7"/>
          <p:cNvSpPr>
            <a:spLocks noGrp="1"/>
          </p:cNvSpPr>
          <p:nvPr>
            <p:ph idx="1"/>
          </p:nvPr>
        </p:nvSpPr>
        <p:spPr>
          <a:xfrm>
            <a:off x="360363" y="3382963"/>
            <a:ext cx="8639175" cy="2973387"/>
          </a:xfrm>
        </p:spPr>
        <p:txBody>
          <a:bodyPr/>
          <a:lstStyle/>
          <a:p>
            <a:pPr>
              <a:buFontTx/>
              <a:buNone/>
              <a:defRPr/>
            </a:pPr>
            <a:r>
              <a:rPr lang="fr-FR" smtClean="0">
                <a:effectLst>
                  <a:outerShdw blurRad="38100" dist="38100" dir="2700000" algn="tl">
                    <a:srgbClr val="C0C0C0"/>
                  </a:outerShdw>
                </a:effectLst>
              </a:rPr>
              <a:t>Quand la classe lit, il peut rester inattentif. Quand il doit lire lui-même, il peut se sentir perdu, se décourager ou se mettre à rêver. Quand il écrit SON texte, celui-ci l'absorbe entièrement.</a:t>
            </a:r>
          </a:p>
        </p:txBody>
      </p:sp>
      <p:sp>
        <p:nvSpPr>
          <p:cNvPr id="15364" name="Espace réservé de la date 4"/>
          <p:cNvSpPr>
            <a:spLocks noGrp="1"/>
          </p:cNvSpPr>
          <p:nvPr>
            <p:ph type="dt" sz="quarter" idx="10"/>
          </p:nvPr>
        </p:nvSpPr>
        <p:spPr bwMode="auto">
          <a:noFill/>
          <a:ln>
            <a:miter lim="800000"/>
            <a:headEnd/>
            <a:tailEnd/>
          </a:ln>
        </p:spPr>
        <p:txBody>
          <a:bodyPr/>
          <a:lstStyle/>
          <a:p>
            <a:fld id="{26C1AAE3-A403-4CA6-AEEC-2107CE711781}" type="datetime1">
              <a:rPr lang="fr-FR">
                <a:cs typeface="Arial" charset="0"/>
              </a:rPr>
              <a:pPr/>
              <a:t>13/11/2013</a:t>
            </a:fld>
            <a:endParaRPr lang="fr-FR">
              <a:cs typeface="Arial" charset="0"/>
            </a:endParaRPr>
          </a:p>
        </p:txBody>
      </p:sp>
      <p:sp>
        <p:nvSpPr>
          <p:cNvPr id="15365" name="Espace réservé du pied de page 5"/>
          <p:cNvSpPr>
            <a:spLocks noGrp="1"/>
          </p:cNvSpPr>
          <p:nvPr>
            <p:ph type="ftr" sz="quarter" idx="11"/>
          </p:nvPr>
        </p:nvSpPr>
        <p:spPr bwMode="auto">
          <a:noFill/>
          <a:ln>
            <a:miter lim="800000"/>
            <a:headEnd/>
            <a:tailEnd/>
          </a:ln>
        </p:spPr>
        <p:txBody>
          <a:bodyPr/>
          <a:lstStyle/>
          <a:p>
            <a:r>
              <a:rPr lang="fr-FR" smtClean="0">
                <a:latin typeface="Calibri" pitchFamily="34" charset="0"/>
                <a:ea typeface="MS PGothic" pitchFamily="34" charset="-128"/>
              </a:rPr>
              <a:t>DSDEN de la Loire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360363" y="1289050"/>
            <a:ext cx="8639175" cy="1289050"/>
          </a:xfrm>
        </p:spPr>
        <p:txBody>
          <a:bodyPr wrap="square" numCol="1" compatLnSpc="1">
            <a:prstTxWarp prst="textNoShape">
              <a:avLst/>
            </a:prstTxWarp>
            <a:normAutofit fontScale="90000"/>
          </a:bodyPr>
          <a:lstStyle/>
          <a:p>
            <a:pPr>
              <a:defRPr/>
            </a:pPr>
            <a:r>
              <a:rPr lang="fr-FR" sz="2900" i="1" cap="none" smtClean="0">
                <a:effectLst>
                  <a:outerShdw blurRad="38100" dist="38100" dir="2700000" algn="tl">
                    <a:srgbClr val="C0C0C0"/>
                  </a:outerShdw>
                </a:effectLst>
              </a:rPr>
              <a:t>2 - ÉCRIRE UN TEXTE L'AIDE À COMPRENDRE QUE L'ÉCRITURE NOTE LE LANGAGE (ELLE NE REPRÉSENTE PAS LES CHOSES). </a:t>
            </a:r>
            <a:r>
              <a:rPr lang="fr-FR" sz="2900" cap="none" smtClean="0">
                <a:effectLst>
                  <a:outerShdw blurRad="38100" dist="38100" dir="2700000" algn="tl">
                    <a:srgbClr val="C0C0C0"/>
                  </a:outerShdw>
                </a:effectLst>
              </a:rPr>
              <a:t/>
            </a:r>
            <a:br>
              <a:rPr lang="fr-FR" sz="2900" cap="none" smtClean="0">
                <a:effectLst>
                  <a:outerShdw blurRad="38100" dist="38100" dir="2700000" algn="tl">
                    <a:srgbClr val="C0C0C0"/>
                  </a:outerShdw>
                </a:effectLst>
              </a:rPr>
            </a:br>
            <a:endParaRPr lang="fr-FR" sz="2900" i="1" cap="none" smtClean="0">
              <a:effectLst>
                <a:outerShdw blurRad="38100" dist="38100" dir="2700000" algn="tl">
                  <a:srgbClr val="C0C0C0"/>
                </a:outerShdw>
              </a:effectLst>
            </a:endParaRPr>
          </a:p>
        </p:txBody>
      </p:sp>
      <p:sp>
        <p:nvSpPr>
          <p:cNvPr id="8" name="Espace réservé du contenu 7"/>
          <p:cNvSpPr>
            <a:spLocks noGrp="1"/>
          </p:cNvSpPr>
          <p:nvPr>
            <p:ph idx="1"/>
          </p:nvPr>
        </p:nvSpPr>
        <p:spPr>
          <a:xfrm>
            <a:off x="360363" y="3382963"/>
            <a:ext cx="8639175" cy="2973387"/>
          </a:xfrm>
        </p:spPr>
        <p:txBody>
          <a:bodyPr/>
          <a:lstStyle/>
          <a:p>
            <a:pPr>
              <a:lnSpc>
                <a:spcPct val="90000"/>
              </a:lnSpc>
              <a:buFontTx/>
              <a:buNone/>
              <a:defRPr/>
            </a:pPr>
            <a:r>
              <a:rPr lang="fr-FR" smtClean="0">
                <a:effectLst>
                  <a:outerShdw blurRad="38100" dist="38100" dir="2700000" algn="tl">
                    <a:srgbClr val="C0C0C0"/>
                  </a:outerShdw>
                </a:effectLst>
              </a:rPr>
              <a:t>Par exemple, l'enfant est conduit à comprendre par l'expérience, que «un grand cheval blanc», qu'il veut écrire et qui, dans son esprit, lui apparaît comme une seule et même entité sémantique, s'écrit avec quatre mots. L'écriture des textes est à la source de la notion de mot, comme la lettre est à la source de celle de phonème.</a:t>
            </a:r>
          </a:p>
        </p:txBody>
      </p:sp>
      <p:sp>
        <p:nvSpPr>
          <p:cNvPr id="16388" name="Espace réservé de la date 4"/>
          <p:cNvSpPr>
            <a:spLocks noGrp="1"/>
          </p:cNvSpPr>
          <p:nvPr>
            <p:ph type="dt" sz="quarter" idx="10"/>
          </p:nvPr>
        </p:nvSpPr>
        <p:spPr bwMode="auto">
          <a:noFill/>
          <a:ln>
            <a:miter lim="800000"/>
            <a:headEnd/>
            <a:tailEnd/>
          </a:ln>
        </p:spPr>
        <p:txBody>
          <a:bodyPr/>
          <a:lstStyle/>
          <a:p>
            <a:fld id="{CE95193C-CE5B-4E4A-8D4B-CE732A2F461C}" type="datetime1">
              <a:rPr lang="fr-FR">
                <a:cs typeface="Arial" charset="0"/>
              </a:rPr>
              <a:pPr/>
              <a:t>13/11/2013</a:t>
            </a:fld>
            <a:endParaRPr lang="fr-FR">
              <a:cs typeface="Arial" charset="0"/>
            </a:endParaRPr>
          </a:p>
        </p:txBody>
      </p:sp>
      <p:sp>
        <p:nvSpPr>
          <p:cNvPr id="16389" name="Espace réservé du pied de page 5"/>
          <p:cNvSpPr>
            <a:spLocks noGrp="1"/>
          </p:cNvSpPr>
          <p:nvPr>
            <p:ph type="ftr" sz="quarter" idx="11"/>
          </p:nvPr>
        </p:nvSpPr>
        <p:spPr bwMode="auto">
          <a:noFill/>
          <a:ln>
            <a:miter lim="800000"/>
            <a:headEnd/>
            <a:tailEnd/>
          </a:ln>
        </p:spPr>
        <p:txBody>
          <a:bodyPr/>
          <a:lstStyle/>
          <a:p>
            <a:r>
              <a:rPr lang="fr-FR" smtClean="0">
                <a:latin typeface="Calibri" pitchFamily="34" charset="0"/>
                <a:ea typeface="MS PGothic" pitchFamily="34" charset="-128"/>
              </a:rPr>
              <a:t>DSDEN de la Loire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360363" y="1289050"/>
            <a:ext cx="8639175" cy="1289050"/>
          </a:xfrm>
        </p:spPr>
        <p:txBody>
          <a:bodyPr wrap="square" numCol="1" compatLnSpc="1">
            <a:prstTxWarp prst="textNoShape">
              <a:avLst/>
            </a:prstTxWarp>
          </a:bodyPr>
          <a:lstStyle/>
          <a:p>
            <a:pPr>
              <a:defRPr/>
            </a:pPr>
            <a:r>
              <a:rPr lang="fr-FR" sz="2900" i="1" cap="none" smtClean="0">
                <a:effectLst>
                  <a:outerShdw blurRad="38100" dist="38100" dir="2700000" algn="tl">
                    <a:srgbClr val="C0C0C0"/>
                  </a:outerShdw>
                </a:effectLst>
              </a:rPr>
              <a:t>3 - QUAND IL PRODUIT SON TEXTE, L'ÉLÈVE DOIT RESTER ATTENTIF À LA FOIS AU SENS (CE QU'IL VEUT DIRE), AU LANGAGE (COMMENT IL VA LE DIRE) ET À LA LANGUE (COMMENT «ÇA S'ÉCRIT »). </a:t>
            </a:r>
            <a:r>
              <a:rPr lang="fr-FR" sz="2900" cap="none" smtClean="0">
                <a:effectLst>
                  <a:outerShdw blurRad="38100" dist="38100" dir="2700000" algn="tl">
                    <a:srgbClr val="C0C0C0"/>
                  </a:outerShdw>
                </a:effectLst>
              </a:rPr>
              <a:t/>
            </a:r>
            <a:br>
              <a:rPr lang="fr-FR" sz="2900" cap="none" smtClean="0">
                <a:effectLst>
                  <a:outerShdw blurRad="38100" dist="38100" dir="2700000" algn="tl">
                    <a:srgbClr val="C0C0C0"/>
                  </a:outerShdw>
                </a:effectLst>
              </a:rPr>
            </a:br>
            <a:endParaRPr lang="fr-FR" sz="2900" i="1" cap="none" smtClean="0">
              <a:effectLst>
                <a:outerShdw blurRad="38100" dist="38100" dir="2700000" algn="tl">
                  <a:srgbClr val="C0C0C0"/>
                </a:outerShdw>
              </a:effectLst>
            </a:endParaRPr>
          </a:p>
        </p:txBody>
      </p:sp>
      <p:sp>
        <p:nvSpPr>
          <p:cNvPr id="8" name="Espace réservé du contenu 7"/>
          <p:cNvSpPr>
            <a:spLocks noGrp="1"/>
          </p:cNvSpPr>
          <p:nvPr>
            <p:ph idx="1"/>
          </p:nvPr>
        </p:nvSpPr>
        <p:spPr>
          <a:xfrm>
            <a:off x="360363" y="3402013"/>
            <a:ext cx="8639175" cy="2954337"/>
          </a:xfrm>
        </p:spPr>
        <p:txBody>
          <a:bodyPr/>
          <a:lstStyle/>
          <a:p>
            <a:pPr>
              <a:lnSpc>
                <a:spcPct val="80000"/>
              </a:lnSpc>
              <a:buFontTx/>
              <a:buNone/>
              <a:defRPr/>
            </a:pPr>
            <a:r>
              <a:rPr lang="fr-FR" sz="2000" smtClean="0">
                <a:effectLst>
                  <a:outerShdw blurRad="38100" dist="38100" dir="2700000" algn="tl">
                    <a:srgbClr val="C0C0C0"/>
                  </a:outerShdw>
                </a:effectLst>
              </a:rPr>
              <a:t>En lecture, seul importe le sens du texte (ce que celui-ci veut dire) et l'on peut négliger comment «c'est dit » et comment «ça s'écrit ». On peut aussi se laisser aveugler par le local (l'illustration, le mot, la syllabe, le graphème, la tache d'encre, ...) et oublier le global le sens du texte. </a:t>
            </a:r>
          </a:p>
          <a:p>
            <a:pPr>
              <a:lnSpc>
                <a:spcPct val="80000"/>
              </a:lnSpc>
              <a:buFontTx/>
              <a:buNone/>
              <a:defRPr/>
            </a:pPr>
            <a:r>
              <a:rPr lang="fr-FR" sz="2000" smtClean="0">
                <a:effectLst>
                  <a:outerShdw blurRad="38100" dist="38100" dir="2700000" algn="tl">
                    <a:srgbClr val="C0C0C0"/>
                  </a:outerShdw>
                </a:effectLst>
              </a:rPr>
              <a:t>C'est ainsi également que, lorsqu'il relit son texte, l'enfant ne peut pas l'ânonner, car il sait ce qu'il a écrit. Et, ce faisant, il </a:t>
            </a:r>
            <a:r>
              <a:rPr lang="fr-FR" sz="2000" b="1" i="1" smtClean="0">
                <a:effectLst>
                  <a:outerShdw blurRad="38100" dist="38100" dir="2700000" algn="tl">
                    <a:srgbClr val="C0C0C0"/>
                  </a:outerShdw>
                </a:effectLst>
              </a:rPr>
              <a:t>se construit, avant de savoir lire, le schème de la lecture orale, </a:t>
            </a:r>
            <a:r>
              <a:rPr lang="fr-FR" sz="2000" smtClean="0">
                <a:effectLst>
                  <a:outerShdw blurRad="38100" dist="38100" dir="2700000" algn="tl">
                    <a:srgbClr val="C0C0C0"/>
                  </a:outerShdw>
                </a:effectLst>
              </a:rPr>
              <a:t>c'est-à-dire d'une lecture qui ressuscite l'oralité vive. Alors, par delà la segmentation du texte en mots, des mots en syllabes et des syllabes en lettres, par delà le langage même, c'est la représentation mentale qui renaît à chaque lecture.</a:t>
            </a:r>
          </a:p>
        </p:txBody>
      </p:sp>
      <p:sp>
        <p:nvSpPr>
          <p:cNvPr id="17412" name="Espace réservé de la date 4"/>
          <p:cNvSpPr>
            <a:spLocks noGrp="1"/>
          </p:cNvSpPr>
          <p:nvPr>
            <p:ph type="dt" sz="quarter" idx="10"/>
          </p:nvPr>
        </p:nvSpPr>
        <p:spPr bwMode="auto">
          <a:noFill/>
          <a:ln>
            <a:miter lim="800000"/>
            <a:headEnd/>
            <a:tailEnd/>
          </a:ln>
        </p:spPr>
        <p:txBody>
          <a:bodyPr/>
          <a:lstStyle/>
          <a:p>
            <a:fld id="{E7F1500A-D064-4EE0-B3BC-139E5A6BE011}" type="datetime1">
              <a:rPr lang="fr-FR">
                <a:cs typeface="Arial" charset="0"/>
              </a:rPr>
              <a:pPr/>
              <a:t>13/11/2013</a:t>
            </a:fld>
            <a:endParaRPr lang="fr-FR">
              <a:cs typeface="Arial" charset="0"/>
            </a:endParaRPr>
          </a:p>
        </p:txBody>
      </p:sp>
      <p:sp>
        <p:nvSpPr>
          <p:cNvPr id="17413" name="Espace réservé du pied de page 5"/>
          <p:cNvSpPr>
            <a:spLocks noGrp="1"/>
          </p:cNvSpPr>
          <p:nvPr>
            <p:ph type="ftr" sz="quarter" idx="11"/>
          </p:nvPr>
        </p:nvSpPr>
        <p:spPr bwMode="auto">
          <a:noFill/>
          <a:ln>
            <a:miter lim="800000"/>
            <a:headEnd/>
            <a:tailEnd/>
          </a:ln>
        </p:spPr>
        <p:txBody>
          <a:bodyPr/>
          <a:lstStyle/>
          <a:p>
            <a:r>
              <a:rPr lang="fr-FR" smtClean="0">
                <a:latin typeface="Calibri" pitchFamily="34" charset="0"/>
                <a:ea typeface="MS PGothic" pitchFamily="34" charset="-128"/>
              </a:rPr>
              <a:t>DSDEN de la Loire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360363" y="1289050"/>
            <a:ext cx="8639175" cy="1289050"/>
          </a:xfrm>
        </p:spPr>
        <p:txBody>
          <a:bodyPr wrap="square" numCol="1" compatLnSpc="1">
            <a:prstTxWarp prst="textNoShape">
              <a:avLst/>
            </a:prstTxWarp>
          </a:bodyPr>
          <a:lstStyle/>
          <a:p>
            <a:pPr>
              <a:defRPr/>
            </a:pPr>
            <a:r>
              <a:rPr lang="fr-FR" sz="2900" i="1" cap="none" smtClean="0">
                <a:effectLst>
                  <a:outerShdw blurRad="38100" dist="38100" dir="2700000" algn="tl">
                    <a:srgbClr val="C0C0C0"/>
                  </a:outerShdw>
                </a:effectLst>
              </a:rPr>
              <a:t>4 - </a:t>
            </a:r>
            <a:r>
              <a:rPr lang="fr-FR" sz="2900" cap="none" smtClean="0">
                <a:effectLst>
                  <a:outerShdw blurRad="38100" dist="38100" dir="2700000" algn="tl">
                    <a:srgbClr val="C0C0C0"/>
                  </a:outerShdw>
                </a:effectLst>
              </a:rPr>
              <a:t>PRODUIRE UN TEXTE AIDE L'ÉLÈVE À </a:t>
            </a:r>
            <a:r>
              <a:rPr lang="fr-FR" sz="2900" i="1" cap="none" smtClean="0">
                <a:effectLst>
                  <a:outerShdw blurRad="38100" dist="38100" dir="2700000" algn="tl">
                    <a:srgbClr val="C0C0C0"/>
                  </a:outerShdw>
                </a:effectLst>
              </a:rPr>
              <a:t>COMPRENDRE EN QUOI CONSISTE L'ACTE DE LIRE. </a:t>
            </a:r>
            <a:br>
              <a:rPr lang="fr-FR" sz="2900" i="1" cap="none" smtClean="0">
                <a:effectLst>
                  <a:outerShdw blurRad="38100" dist="38100" dir="2700000" algn="tl">
                    <a:srgbClr val="C0C0C0"/>
                  </a:outerShdw>
                </a:effectLst>
              </a:rPr>
            </a:br>
            <a:endParaRPr lang="fr-FR" sz="2900" i="1" cap="none" smtClean="0">
              <a:effectLst>
                <a:outerShdw blurRad="38100" dist="38100" dir="2700000" algn="tl">
                  <a:srgbClr val="C0C0C0"/>
                </a:outerShdw>
              </a:effectLst>
            </a:endParaRPr>
          </a:p>
        </p:txBody>
      </p:sp>
      <p:sp>
        <p:nvSpPr>
          <p:cNvPr id="8" name="Espace réservé du contenu 7"/>
          <p:cNvSpPr>
            <a:spLocks noGrp="1"/>
          </p:cNvSpPr>
          <p:nvPr>
            <p:ph idx="1"/>
          </p:nvPr>
        </p:nvSpPr>
        <p:spPr>
          <a:xfrm>
            <a:off x="360363" y="2863850"/>
            <a:ext cx="8639175" cy="3492500"/>
          </a:xfrm>
        </p:spPr>
        <p:txBody>
          <a:bodyPr/>
          <a:lstStyle/>
          <a:p>
            <a:pPr>
              <a:lnSpc>
                <a:spcPct val="90000"/>
              </a:lnSpc>
              <a:defRPr/>
            </a:pPr>
            <a:r>
              <a:rPr lang="fr-FR" i="1" smtClean="0">
                <a:effectLst>
                  <a:outerShdw blurRad="38100" dist="38100" dir="2700000" algn="tl">
                    <a:srgbClr val="C0C0C0"/>
                  </a:outerShdw>
                </a:effectLst>
              </a:rPr>
              <a:t>Le fait d'écrire un </a:t>
            </a:r>
            <a:r>
              <a:rPr lang="fr-FR" smtClean="0">
                <a:effectLst>
                  <a:outerShdw blurRad="38100" dist="38100" dir="2700000" algn="tl">
                    <a:srgbClr val="C0C0C0"/>
                  </a:outerShdw>
                </a:effectLst>
              </a:rPr>
              <a:t>texte l'installe au départ de la boucle de communication, en position d'émetteur: il veut dire quelque chose, de là il doit trouver comment le dire (ce qu'on appelle la mise en mots) et, de là, il doit encore consigner ce dire par écrit. Mais cela éclaire la position de récepteur et le chemin que celui-ci doit parcourir, dans l'autre sens : à partir de l'écrit, reconstituer le dire de l'auteur et, de là, se représenter son «vouloir dire ».</a:t>
            </a:r>
          </a:p>
        </p:txBody>
      </p:sp>
      <p:sp>
        <p:nvSpPr>
          <p:cNvPr id="18436" name="Espace réservé de la date 4"/>
          <p:cNvSpPr>
            <a:spLocks noGrp="1"/>
          </p:cNvSpPr>
          <p:nvPr>
            <p:ph type="dt" sz="quarter" idx="10"/>
          </p:nvPr>
        </p:nvSpPr>
        <p:spPr bwMode="auto">
          <a:noFill/>
          <a:ln>
            <a:miter lim="800000"/>
            <a:headEnd/>
            <a:tailEnd/>
          </a:ln>
        </p:spPr>
        <p:txBody>
          <a:bodyPr/>
          <a:lstStyle/>
          <a:p>
            <a:fld id="{7A145471-9F82-4C3D-ADE7-E76712256FEE}" type="datetime1">
              <a:rPr lang="fr-FR">
                <a:cs typeface="Arial" charset="0"/>
              </a:rPr>
              <a:pPr/>
              <a:t>13/11/2013</a:t>
            </a:fld>
            <a:endParaRPr lang="fr-FR">
              <a:cs typeface="Arial" charset="0"/>
            </a:endParaRPr>
          </a:p>
        </p:txBody>
      </p:sp>
      <p:sp>
        <p:nvSpPr>
          <p:cNvPr id="18437" name="Espace réservé du pied de page 5"/>
          <p:cNvSpPr>
            <a:spLocks noGrp="1"/>
          </p:cNvSpPr>
          <p:nvPr>
            <p:ph type="ftr" sz="quarter" idx="11"/>
          </p:nvPr>
        </p:nvSpPr>
        <p:spPr bwMode="auto">
          <a:noFill/>
          <a:ln>
            <a:miter lim="800000"/>
            <a:headEnd/>
            <a:tailEnd/>
          </a:ln>
        </p:spPr>
        <p:txBody>
          <a:bodyPr/>
          <a:lstStyle/>
          <a:p>
            <a:r>
              <a:rPr lang="fr-FR" smtClean="0">
                <a:latin typeface="Calibri" pitchFamily="34" charset="0"/>
                <a:ea typeface="MS PGothic" pitchFamily="34" charset="-128"/>
              </a:rPr>
              <a:t>DSDEN de la Loire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360363" y="1289050"/>
            <a:ext cx="8639175" cy="1289050"/>
          </a:xfrm>
        </p:spPr>
        <p:txBody>
          <a:bodyPr wrap="square" numCol="1" compatLnSpc="1">
            <a:prstTxWarp prst="textNoShape">
              <a:avLst/>
            </a:prstTxWarp>
          </a:bodyPr>
          <a:lstStyle/>
          <a:p>
            <a:pPr>
              <a:defRPr/>
            </a:pPr>
            <a:r>
              <a:rPr lang="fr-FR" i="1" cap="none" smtClean="0">
                <a:effectLst>
                  <a:outerShdw blurRad="38100" dist="38100" dir="2700000" algn="tl">
                    <a:srgbClr val="C0C0C0"/>
                  </a:outerShdw>
                </a:effectLst>
              </a:rPr>
              <a:t>5 - </a:t>
            </a:r>
            <a:r>
              <a:rPr lang="fr-FR" cap="none" smtClean="0">
                <a:effectLst>
                  <a:outerShdw blurRad="38100" dist="38100" dir="2700000" algn="tl">
                    <a:srgbClr val="C0C0C0"/>
                  </a:outerShdw>
                </a:effectLst>
              </a:rPr>
              <a:t>POUR PRODUIRE UN TEXTE, IL FAUT LE FORMULER PRÉALABLEMENT</a:t>
            </a:r>
            <a:endParaRPr lang="fr-FR" i="1" cap="none" smtClean="0">
              <a:effectLst>
                <a:outerShdw blurRad="38100" dist="38100" dir="2700000" algn="tl">
                  <a:srgbClr val="C0C0C0"/>
                </a:outerShdw>
              </a:effectLst>
            </a:endParaRPr>
          </a:p>
        </p:txBody>
      </p:sp>
      <p:sp>
        <p:nvSpPr>
          <p:cNvPr id="8" name="Espace réservé du contenu 7"/>
          <p:cNvSpPr>
            <a:spLocks noGrp="1"/>
          </p:cNvSpPr>
          <p:nvPr>
            <p:ph idx="1"/>
          </p:nvPr>
        </p:nvSpPr>
        <p:spPr>
          <a:xfrm>
            <a:off x="360363" y="2863850"/>
            <a:ext cx="8639175" cy="3492500"/>
          </a:xfrm>
        </p:spPr>
        <p:txBody>
          <a:bodyPr/>
          <a:lstStyle/>
          <a:p>
            <a:pPr>
              <a:buFontTx/>
              <a:buNone/>
              <a:defRPr/>
            </a:pPr>
            <a:r>
              <a:rPr lang="fr-FR" smtClean="0">
                <a:effectLst>
                  <a:outerShdw blurRad="38100" dist="38100" dir="2700000" algn="tl">
                    <a:srgbClr val="C0C0C0"/>
                  </a:outerShdw>
                </a:effectLst>
              </a:rPr>
              <a:t>L</a:t>
            </a:r>
            <a:r>
              <a:rPr lang="fr-FR" i="1" smtClean="0">
                <a:effectLst>
                  <a:outerShdw blurRad="38100" dist="38100" dir="2700000" algn="tl">
                    <a:srgbClr val="C0C0C0"/>
                  </a:outerShdw>
                </a:effectLst>
              </a:rPr>
              <a:t>e langage devient un objet qu'il faut manipuler et que l'écriture permet de manipuler consciemment. Ce n'est pas le cas du langage de </a:t>
            </a:r>
            <a:r>
              <a:rPr lang="fr-FR" smtClean="0">
                <a:effectLst>
                  <a:outerShdw blurRad="38100" dist="38100" dir="2700000" algn="tl">
                    <a:srgbClr val="C0C0C0"/>
                  </a:outerShdw>
                </a:effectLst>
              </a:rPr>
              <a:t>la conversation. </a:t>
            </a:r>
          </a:p>
          <a:p>
            <a:pPr>
              <a:buFontTx/>
              <a:buNone/>
              <a:defRPr/>
            </a:pPr>
            <a:r>
              <a:rPr lang="fr-FR" smtClean="0">
                <a:effectLst>
                  <a:outerShdw blurRad="38100" dist="38100" dir="2700000" algn="tl">
                    <a:srgbClr val="C0C0C0"/>
                  </a:outerShdw>
                </a:effectLst>
              </a:rPr>
              <a:t>En lecture, ce traitement peut rester inconscient, car le texte s'offre comme un produit fini.</a:t>
            </a:r>
          </a:p>
        </p:txBody>
      </p:sp>
      <p:sp>
        <p:nvSpPr>
          <p:cNvPr id="19460" name="Espace réservé de la date 4"/>
          <p:cNvSpPr>
            <a:spLocks noGrp="1"/>
          </p:cNvSpPr>
          <p:nvPr>
            <p:ph type="dt" sz="quarter" idx="10"/>
          </p:nvPr>
        </p:nvSpPr>
        <p:spPr bwMode="auto">
          <a:noFill/>
          <a:ln>
            <a:miter lim="800000"/>
            <a:headEnd/>
            <a:tailEnd/>
          </a:ln>
        </p:spPr>
        <p:txBody>
          <a:bodyPr/>
          <a:lstStyle/>
          <a:p>
            <a:fld id="{EBBD2ECF-6358-4055-8F27-35E176828D1A}" type="datetime1">
              <a:rPr lang="fr-FR">
                <a:cs typeface="Arial" charset="0"/>
              </a:rPr>
              <a:pPr/>
              <a:t>13/11/2013</a:t>
            </a:fld>
            <a:endParaRPr lang="fr-FR">
              <a:cs typeface="Arial" charset="0"/>
            </a:endParaRPr>
          </a:p>
        </p:txBody>
      </p:sp>
      <p:sp>
        <p:nvSpPr>
          <p:cNvPr id="19461" name="Espace réservé du pied de page 5"/>
          <p:cNvSpPr>
            <a:spLocks noGrp="1"/>
          </p:cNvSpPr>
          <p:nvPr>
            <p:ph type="ftr" sz="quarter" idx="11"/>
          </p:nvPr>
        </p:nvSpPr>
        <p:spPr bwMode="auto">
          <a:noFill/>
          <a:ln>
            <a:miter lim="800000"/>
            <a:headEnd/>
            <a:tailEnd/>
          </a:ln>
        </p:spPr>
        <p:txBody>
          <a:bodyPr/>
          <a:lstStyle/>
          <a:p>
            <a:r>
              <a:rPr lang="fr-FR" smtClean="0">
                <a:latin typeface="Calibri" pitchFamily="34" charset="0"/>
                <a:ea typeface="MS PGothic" pitchFamily="34" charset="-128"/>
              </a:rPr>
              <a:t>DSDEN de la Loire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360363" y="1289050"/>
            <a:ext cx="8639175" cy="1289050"/>
          </a:xfrm>
        </p:spPr>
        <p:txBody>
          <a:bodyPr wrap="square" numCol="1" compatLnSpc="1">
            <a:prstTxWarp prst="textNoShape">
              <a:avLst/>
            </a:prstTxWarp>
          </a:bodyPr>
          <a:lstStyle/>
          <a:p>
            <a:pPr>
              <a:defRPr/>
            </a:pPr>
            <a:r>
              <a:rPr lang="fr-FR" sz="2900" i="1" cap="none" smtClean="0">
                <a:effectLst>
                  <a:outerShdw blurRad="38100" dist="38100" dir="2700000" algn="tl">
                    <a:srgbClr val="C0C0C0"/>
                  </a:outerShdw>
                </a:effectLst>
              </a:rPr>
              <a:t>6 - </a:t>
            </a:r>
            <a:r>
              <a:rPr lang="fr-FR" sz="2900" cap="none" smtClean="0">
                <a:effectLst>
                  <a:outerShdw blurRad="38100" dist="38100" dir="2700000" algn="tl">
                    <a:srgbClr val="C0C0C0"/>
                  </a:outerShdw>
                </a:effectLst>
              </a:rPr>
              <a:t>POUR ÉCRIRE, IL FAUT COMMENCER À GAUCHE AVEC LES PREMIÈRES LETTRES DU PREMIER MOT ET POURSUIVRE</a:t>
            </a:r>
            <a:br>
              <a:rPr lang="fr-FR" sz="2900" cap="none" smtClean="0">
                <a:effectLst>
                  <a:outerShdw blurRad="38100" dist="38100" dir="2700000" algn="tl">
                    <a:srgbClr val="C0C0C0"/>
                  </a:outerShdw>
                </a:effectLst>
              </a:rPr>
            </a:br>
            <a:r>
              <a:rPr lang="fr-FR" sz="2900" cap="none" smtClean="0">
                <a:effectLst>
                  <a:outerShdw blurRad="38100" dist="38100" dir="2700000" algn="tl">
                    <a:srgbClr val="C0C0C0"/>
                  </a:outerShdw>
                </a:effectLst>
              </a:rPr>
              <a:t>AINSI VERS LA DROITE (DU MOINS, EN FRANÇAIS). </a:t>
            </a:r>
            <a:endParaRPr lang="fr-FR" sz="2900" i="1" cap="none" smtClean="0">
              <a:effectLst>
                <a:outerShdw blurRad="38100" dist="38100" dir="2700000" algn="tl">
                  <a:srgbClr val="C0C0C0"/>
                </a:outerShdw>
              </a:effectLst>
            </a:endParaRPr>
          </a:p>
        </p:txBody>
      </p:sp>
      <p:sp>
        <p:nvSpPr>
          <p:cNvPr id="8" name="Espace réservé du contenu 7"/>
          <p:cNvSpPr>
            <a:spLocks noGrp="1"/>
          </p:cNvSpPr>
          <p:nvPr>
            <p:ph idx="1"/>
          </p:nvPr>
        </p:nvSpPr>
        <p:spPr>
          <a:xfrm>
            <a:off x="360363" y="2863850"/>
            <a:ext cx="8639175" cy="3492500"/>
          </a:xfrm>
        </p:spPr>
        <p:txBody>
          <a:bodyPr/>
          <a:lstStyle/>
          <a:p>
            <a:pPr>
              <a:lnSpc>
                <a:spcPct val="80000"/>
              </a:lnSpc>
              <a:defRPr/>
            </a:pPr>
            <a:r>
              <a:rPr lang="fr-FR" sz="2600" smtClean="0">
                <a:effectLst>
                  <a:outerShdw blurRad="38100" dist="38100" dir="2700000" algn="tl">
                    <a:srgbClr val="C0C0C0"/>
                  </a:outerShdw>
                </a:effectLst>
              </a:rPr>
              <a:t>Cela constitue le sens premier des expressions «le début du mot» et «la fin du mot ». En lecture, les mots sont d'abord perçus sur le modèle des images, c'est-à-dire comme des unités perceptives non orientées. Quel motif aurait-on de considérer que l'image d'une chaise, d'une table ou d'une maison a «un début» ou «une fin» ?</a:t>
            </a:r>
          </a:p>
          <a:p>
            <a:pPr>
              <a:lnSpc>
                <a:spcPct val="80000"/>
              </a:lnSpc>
              <a:defRPr/>
            </a:pPr>
            <a:r>
              <a:rPr lang="fr-FR" sz="2600" smtClean="0">
                <a:effectLst>
                  <a:outerShdw blurRad="38100" dist="38100" dir="2700000" algn="tl">
                    <a:srgbClr val="C0C0C0"/>
                  </a:outerShdw>
                </a:effectLst>
              </a:rPr>
              <a:t>C'est </a:t>
            </a:r>
            <a:r>
              <a:rPr lang="fr-FR" sz="2600" i="1" smtClean="0">
                <a:effectLst>
                  <a:outerShdw blurRad="38100" dist="38100" dir="2700000" algn="tl">
                    <a:srgbClr val="C0C0C0"/>
                  </a:outerShdw>
                </a:effectLst>
              </a:rPr>
              <a:t>la main du jeune écriveur qui structure le regard du jeune lecteur: le mot «maman», c'est </a:t>
            </a:r>
            <a:r>
              <a:rPr lang="fr-FR" sz="2600" smtClean="0">
                <a:effectLst>
                  <a:outerShdw blurRad="38100" dist="38100" dir="2700000" algn="tl">
                    <a:srgbClr val="C0C0C0"/>
                  </a:outerShdw>
                </a:effectLst>
              </a:rPr>
              <a:t>toutes les lettres de «maman», mais c'est aussi l'ordre dans lequel elles se succèdent, de «m» à «n» quand on écrit «maman.</a:t>
            </a:r>
          </a:p>
        </p:txBody>
      </p:sp>
      <p:sp>
        <p:nvSpPr>
          <p:cNvPr id="20484" name="Espace réservé de la date 4"/>
          <p:cNvSpPr>
            <a:spLocks noGrp="1"/>
          </p:cNvSpPr>
          <p:nvPr>
            <p:ph type="dt" sz="quarter" idx="10"/>
          </p:nvPr>
        </p:nvSpPr>
        <p:spPr bwMode="auto">
          <a:noFill/>
          <a:ln>
            <a:miter lim="800000"/>
            <a:headEnd/>
            <a:tailEnd/>
          </a:ln>
        </p:spPr>
        <p:txBody>
          <a:bodyPr/>
          <a:lstStyle/>
          <a:p>
            <a:fld id="{892FD8F4-E0C7-4616-986E-104B29D0B13D}" type="datetime1">
              <a:rPr lang="fr-FR">
                <a:cs typeface="Arial" charset="0"/>
              </a:rPr>
              <a:pPr/>
              <a:t>13/11/2013</a:t>
            </a:fld>
            <a:endParaRPr lang="fr-FR">
              <a:cs typeface="Arial" charset="0"/>
            </a:endParaRPr>
          </a:p>
        </p:txBody>
      </p:sp>
      <p:sp>
        <p:nvSpPr>
          <p:cNvPr id="20485" name="Espace réservé du pied de page 5"/>
          <p:cNvSpPr>
            <a:spLocks noGrp="1"/>
          </p:cNvSpPr>
          <p:nvPr>
            <p:ph type="ftr" sz="quarter" idx="11"/>
          </p:nvPr>
        </p:nvSpPr>
        <p:spPr bwMode="auto">
          <a:noFill/>
          <a:ln>
            <a:miter lim="800000"/>
            <a:headEnd/>
            <a:tailEnd/>
          </a:ln>
        </p:spPr>
        <p:txBody>
          <a:bodyPr/>
          <a:lstStyle/>
          <a:p>
            <a:r>
              <a:rPr lang="fr-FR" smtClean="0">
                <a:latin typeface="Calibri" pitchFamily="34" charset="0"/>
                <a:ea typeface="MS PGothic" pitchFamily="34" charset="-128"/>
              </a:rPr>
              <a:t>DSDEN de la Loire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360363" y="1289050"/>
            <a:ext cx="8639175" cy="1289050"/>
          </a:xfrm>
        </p:spPr>
        <p:txBody>
          <a:bodyPr wrap="square" numCol="1" compatLnSpc="1">
            <a:prstTxWarp prst="textNoShape">
              <a:avLst/>
            </a:prstTxWarp>
          </a:bodyPr>
          <a:lstStyle/>
          <a:p>
            <a:pPr>
              <a:defRPr/>
            </a:pPr>
            <a:r>
              <a:rPr lang="fr-FR" sz="2900" i="1" cap="none" smtClean="0">
                <a:effectLst>
                  <a:outerShdw blurRad="38100" dist="38100" dir="2700000" algn="tl">
                    <a:srgbClr val="C0C0C0"/>
                  </a:outerShdw>
                </a:effectLst>
              </a:rPr>
              <a:t>7 - </a:t>
            </a:r>
            <a:r>
              <a:rPr lang="fr-FR" sz="2900" cap="none" smtClean="0">
                <a:effectLst>
                  <a:outerShdw blurRad="38100" dist="38100" dir="2700000" algn="tl">
                    <a:srgbClr val="C0C0C0"/>
                  </a:outerShdw>
                </a:effectLst>
              </a:rPr>
              <a:t>L'ÉCRITURE OBLIGE À INSCRIRE SUR LA PAGE LES LETTRES LES UNES APRÈS LES AUTRES. </a:t>
            </a:r>
            <a:r>
              <a:rPr lang="fr-FR" sz="2900" i="1" cap="none" smtClean="0">
                <a:effectLst>
                  <a:outerShdw blurRad="38100" dist="38100" dir="2700000" algn="tl">
                    <a:srgbClr val="C0C0C0"/>
                  </a:outerShdw>
                </a:effectLst>
              </a:rPr>
              <a:t>ELLE CONDUIT AINSI</a:t>
            </a:r>
            <a:br>
              <a:rPr lang="fr-FR" sz="2900" i="1" cap="none" smtClean="0">
                <a:effectLst>
                  <a:outerShdw blurRad="38100" dist="38100" dir="2700000" algn="tl">
                    <a:srgbClr val="C0C0C0"/>
                  </a:outerShdw>
                </a:effectLst>
              </a:rPr>
            </a:br>
            <a:r>
              <a:rPr lang="fr-FR" sz="2900" i="1" cap="none" smtClean="0">
                <a:effectLst>
                  <a:outerShdw blurRad="38100" dist="38100" dir="2700000" algn="tl">
                    <a:srgbClr val="C0C0C0"/>
                  </a:outerShdw>
                </a:effectLst>
              </a:rPr>
              <a:t>NATURELLEMENT À L'ÉPELLATION</a:t>
            </a:r>
          </a:p>
        </p:txBody>
      </p:sp>
      <p:sp>
        <p:nvSpPr>
          <p:cNvPr id="21507" name="Espace réservé du contenu 7"/>
          <p:cNvSpPr>
            <a:spLocks noGrp="1"/>
          </p:cNvSpPr>
          <p:nvPr>
            <p:ph idx="1"/>
          </p:nvPr>
        </p:nvSpPr>
        <p:spPr bwMode="auto">
          <a:xfrm>
            <a:off x="360363" y="2863850"/>
            <a:ext cx="8639175" cy="3492500"/>
          </a:xfrm>
        </p:spPr>
        <p:txBody>
          <a:bodyPr/>
          <a:lstStyle/>
          <a:p>
            <a:pPr>
              <a:lnSpc>
                <a:spcPct val="80000"/>
              </a:lnSpc>
              <a:buFontTx/>
              <a:buNone/>
            </a:pPr>
            <a:r>
              <a:rPr lang="fr-FR" sz="2000" i="1" smtClean="0">
                <a:effectLst/>
              </a:rPr>
              <a:t>C'est-à-dire à un traitement analytique du mot qui dépasse la </a:t>
            </a:r>
            <a:r>
              <a:rPr lang="fr-FR" sz="2000" smtClean="0">
                <a:effectLst/>
              </a:rPr>
              <a:t>perception globale et qui permettra de considérer comme identique ces deux stimuli pourtant si différents sur le plan visuel : «train» et «TRAIN. Du même coup, elle offre les premières expériences de segmentation des mots et met en relief les premières analogies. </a:t>
            </a:r>
          </a:p>
          <a:p>
            <a:pPr>
              <a:lnSpc>
                <a:spcPct val="80000"/>
              </a:lnSpc>
              <a:buFontTx/>
              <a:buNone/>
            </a:pPr>
            <a:r>
              <a:rPr lang="fr-FR" sz="2000" smtClean="0">
                <a:effectLst/>
              </a:rPr>
              <a:t>Charlotte écrit «chaton» qu'elle copie au tableau. Elle en est à «cha» qui lui fait irrésistiblement penser aux trois lettres «Cha» de «Charlotte»... Il lui a fallu écrire «chaton» pour isoler ce «cha» et le voir dans «chaton», car la seule perception du tout «chaton» en lecture ne lui avait pas permis de le remarquer. Ce cha désormais, elle le verra aussi dans «chapeau», «chameau», «cachalot», ... II lui reste à apprendre qu'à chaque fois, ou presque, qu'elle voit «cha», ces trois lettres représentent la syllabe [cha]. Mais elle est sur la voie.</a:t>
            </a:r>
          </a:p>
        </p:txBody>
      </p:sp>
      <p:sp>
        <p:nvSpPr>
          <p:cNvPr id="21508" name="Espace réservé de la date 4"/>
          <p:cNvSpPr>
            <a:spLocks noGrp="1"/>
          </p:cNvSpPr>
          <p:nvPr>
            <p:ph type="dt" sz="quarter" idx="10"/>
          </p:nvPr>
        </p:nvSpPr>
        <p:spPr bwMode="auto">
          <a:noFill/>
          <a:ln>
            <a:miter lim="800000"/>
            <a:headEnd/>
            <a:tailEnd/>
          </a:ln>
        </p:spPr>
        <p:txBody>
          <a:bodyPr/>
          <a:lstStyle/>
          <a:p>
            <a:fld id="{62595E43-2888-480C-A05D-98BDDAC40CAE}" type="datetime1">
              <a:rPr lang="fr-FR">
                <a:cs typeface="Arial" charset="0"/>
              </a:rPr>
              <a:pPr/>
              <a:t>13/11/2013</a:t>
            </a:fld>
            <a:endParaRPr lang="fr-FR">
              <a:cs typeface="Arial" charset="0"/>
            </a:endParaRPr>
          </a:p>
        </p:txBody>
      </p:sp>
      <p:sp>
        <p:nvSpPr>
          <p:cNvPr id="21509" name="Espace réservé du pied de page 5"/>
          <p:cNvSpPr>
            <a:spLocks noGrp="1"/>
          </p:cNvSpPr>
          <p:nvPr>
            <p:ph type="ftr" sz="quarter" idx="11"/>
          </p:nvPr>
        </p:nvSpPr>
        <p:spPr bwMode="auto">
          <a:noFill/>
          <a:ln>
            <a:miter lim="800000"/>
            <a:headEnd/>
            <a:tailEnd/>
          </a:ln>
        </p:spPr>
        <p:txBody>
          <a:bodyPr/>
          <a:lstStyle/>
          <a:p>
            <a:r>
              <a:rPr lang="fr-FR" smtClean="0">
                <a:latin typeface="Calibri" pitchFamily="34" charset="0"/>
                <a:ea typeface="MS PGothic" pitchFamily="34" charset="-128"/>
              </a:rPr>
              <a:t>DSDEN de la Loire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360363" y="1289050"/>
            <a:ext cx="8639175" cy="1289050"/>
          </a:xfrm>
        </p:spPr>
        <p:txBody>
          <a:bodyPr wrap="square" numCol="1" compatLnSpc="1">
            <a:prstTxWarp prst="textNoShape">
              <a:avLst/>
            </a:prstTxWarp>
          </a:bodyPr>
          <a:lstStyle/>
          <a:p>
            <a:pPr>
              <a:defRPr/>
            </a:pPr>
            <a:r>
              <a:rPr lang="fr-FR" sz="2900" i="1" cap="none" smtClean="0">
                <a:effectLst>
                  <a:outerShdw blurRad="38100" dist="38100" dir="2700000" algn="tl">
                    <a:srgbClr val="C0C0C0"/>
                  </a:outerShdw>
                </a:effectLst>
              </a:rPr>
              <a:t>8 -</a:t>
            </a:r>
            <a:r>
              <a:rPr lang="fr-FR" sz="2900" cap="none" smtClean="0">
                <a:effectLst>
                  <a:outerShdw blurRad="38100" dist="38100" dir="2700000" algn="tl">
                    <a:srgbClr val="C0C0C0"/>
                  </a:outerShdw>
                </a:effectLst>
              </a:rPr>
              <a:t> L'ÉCRITURE FRÉQUENTE DE TEXTES VA AIDER L'ÉLÈVE À </a:t>
            </a:r>
            <a:r>
              <a:rPr lang="fr-FR" sz="2900" i="1" cap="none" smtClean="0">
                <a:effectLst>
                  <a:outerShdw blurRad="38100" dist="38100" dir="2700000" algn="tl">
                    <a:srgbClr val="C0C0C0"/>
                  </a:outerShdw>
                </a:effectLst>
              </a:rPr>
              <a:t>MÉMORISER «AVEC», «AU», «DANS», «ET», «LA»,«QUI», «UN», ETC., </a:t>
            </a:r>
          </a:p>
        </p:txBody>
      </p:sp>
      <p:sp>
        <p:nvSpPr>
          <p:cNvPr id="22531" name="Espace réservé du contenu 7"/>
          <p:cNvSpPr>
            <a:spLocks noGrp="1"/>
          </p:cNvSpPr>
          <p:nvPr>
            <p:ph idx="1"/>
          </p:nvPr>
        </p:nvSpPr>
        <p:spPr bwMode="auto">
          <a:xfrm>
            <a:off x="360363" y="2863850"/>
            <a:ext cx="8639175" cy="3492500"/>
          </a:xfrm>
        </p:spPr>
        <p:txBody>
          <a:bodyPr/>
          <a:lstStyle/>
          <a:p>
            <a:pPr>
              <a:lnSpc>
                <a:spcPct val="90000"/>
              </a:lnSpc>
              <a:buFontTx/>
              <a:buNone/>
            </a:pPr>
            <a:r>
              <a:rPr lang="fr-FR" sz="2600" smtClean="0">
                <a:effectLst/>
              </a:rPr>
              <a:t>Ces «petits mots» hyperfréquents, mais dépourvus de charge sémantique, qui constituent pourtant la plus grande partie des mots de tous les textes (70 mots constituent 50 % de tous les mots de n'importe quel texte français. En lecture, ils ne suscitent aucun intérêt, en tout cas moins que «maman», «chaton», «loup», «chocolat», «Noël», «tortue», ... En écrivant des textes, l'élève multiplie les occasions de les écrire. Beaucoup de ces mots seront mémorisés avant mêmel'accès au décodage.</a:t>
            </a:r>
          </a:p>
        </p:txBody>
      </p:sp>
      <p:sp>
        <p:nvSpPr>
          <p:cNvPr id="22532" name="Espace réservé de la date 4"/>
          <p:cNvSpPr>
            <a:spLocks noGrp="1"/>
          </p:cNvSpPr>
          <p:nvPr>
            <p:ph type="dt" sz="quarter" idx="10"/>
          </p:nvPr>
        </p:nvSpPr>
        <p:spPr bwMode="auto">
          <a:noFill/>
          <a:ln>
            <a:miter lim="800000"/>
            <a:headEnd/>
            <a:tailEnd/>
          </a:ln>
        </p:spPr>
        <p:txBody>
          <a:bodyPr/>
          <a:lstStyle/>
          <a:p>
            <a:fld id="{979F8DB8-6B62-4D6A-AE7A-93E97972D664}" type="datetime1">
              <a:rPr lang="fr-FR">
                <a:cs typeface="Arial" charset="0"/>
              </a:rPr>
              <a:pPr/>
              <a:t>13/11/2013</a:t>
            </a:fld>
            <a:endParaRPr lang="fr-FR">
              <a:cs typeface="Arial" charset="0"/>
            </a:endParaRPr>
          </a:p>
        </p:txBody>
      </p:sp>
      <p:sp>
        <p:nvSpPr>
          <p:cNvPr id="22533" name="Espace réservé du pied de page 5"/>
          <p:cNvSpPr>
            <a:spLocks noGrp="1"/>
          </p:cNvSpPr>
          <p:nvPr>
            <p:ph type="ftr" sz="quarter" idx="11"/>
          </p:nvPr>
        </p:nvSpPr>
        <p:spPr bwMode="auto">
          <a:noFill/>
          <a:ln>
            <a:miter lim="800000"/>
            <a:headEnd/>
            <a:tailEnd/>
          </a:ln>
        </p:spPr>
        <p:txBody>
          <a:bodyPr/>
          <a:lstStyle/>
          <a:p>
            <a:r>
              <a:rPr lang="fr-FR" smtClean="0">
                <a:latin typeface="Calibri" pitchFamily="34" charset="0"/>
                <a:ea typeface="MS PGothic" pitchFamily="34" charset="-128"/>
              </a:rPr>
              <a:t>DSDEN de la Loire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360363" y="1289050"/>
            <a:ext cx="8639175" cy="1693863"/>
          </a:xfrm>
        </p:spPr>
        <p:txBody>
          <a:bodyPr wrap="square" numCol="1" compatLnSpc="1">
            <a:prstTxWarp prst="textNoShape">
              <a:avLst/>
            </a:prstTxWarp>
          </a:bodyPr>
          <a:lstStyle/>
          <a:p>
            <a:pPr>
              <a:defRPr/>
            </a:pPr>
            <a:r>
              <a:rPr lang="fr-FR" sz="2200" i="1" cap="none" smtClean="0">
                <a:effectLst>
                  <a:outerShdw blurRad="38100" dist="38100" dir="2700000" algn="tl">
                    <a:srgbClr val="C0C0C0"/>
                  </a:outerShdw>
                </a:effectLst>
              </a:rPr>
              <a:t>9 -</a:t>
            </a:r>
            <a:r>
              <a:rPr lang="fr-FR" sz="2200" cap="none" smtClean="0">
                <a:effectLst>
                  <a:outerShdw blurRad="38100" dist="38100" dir="2700000" algn="tl">
                    <a:srgbClr val="C0C0C0"/>
                  </a:outerShdw>
                </a:effectLst>
              </a:rPr>
              <a:t> QUAND L'ENFANT ÉCRIT UN TEXTE, IL DOIT CONSTAMMENT </a:t>
            </a:r>
            <a:r>
              <a:rPr lang="fr-FR" sz="2200" i="1" cap="none" smtClean="0">
                <a:effectLst>
                  <a:outerShdw blurRad="38100" dist="38100" dir="2700000" algn="tl">
                    <a:srgbClr val="C0C0C0"/>
                  </a:outerShdw>
                </a:effectLst>
              </a:rPr>
              <a:t>NAVIGUER ENTRE LES MICROSTRUCTURES ET LA MACROSTRUCTURE, LES PLUS PETITES UNITÉS (MOTS ET LETTRES) ET LE SENS GLOBAL, EN PASSANT PAR LES MÉSOSTRUCTURES (GROUPES DE MOTS ET PHRASES). </a:t>
            </a:r>
          </a:p>
        </p:txBody>
      </p:sp>
      <p:sp>
        <p:nvSpPr>
          <p:cNvPr id="8" name="Espace réservé du contenu 7"/>
          <p:cNvSpPr>
            <a:spLocks noGrp="1"/>
          </p:cNvSpPr>
          <p:nvPr>
            <p:ph idx="1"/>
          </p:nvPr>
        </p:nvSpPr>
        <p:spPr>
          <a:xfrm>
            <a:off x="360363" y="2982913"/>
            <a:ext cx="8639175" cy="3373437"/>
          </a:xfrm>
        </p:spPr>
        <p:txBody>
          <a:bodyPr/>
          <a:lstStyle/>
          <a:p>
            <a:pPr>
              <a:lnSpc>
                <a:spcPct val="80000"/>
              </a:lnSpc>
              <a:buFontTx/>
              <a:buNone/>
              <a:defRPr/>
            </a:pPr>
            <a:r>
              <a:rPr lang="fr-FR" sz="1800" i="1" smtClean="0">
                <a:effectLst>
                  <a:outerShdw blurRad="38100" dist="38100" dir="2700000" algn="tl">
                    <a:srgbClr val="C0C0C0"/>
                  </a:outerShdw>
                </a:effectLst>
              </a:rPr>
              <a:t>Benjamin veut écrire : «Hier, je suis allé me promener avec papa et maman au bord du lac. On a vu des canards et je leur ai jeté des bouts de pain. II est </a:t>
            </a:r>
            <a:r>
              <a:rPr lang="fr-FR" sz="1800" smtClean="0">
                <a:effectLst>
                  <a:outerShdw blurRad="38100" dist="38100" dir="2700000" algn="tl">
                    <a:srgbClr val="C0C0C0"/>
                  </a:outerShdw>
                </a:effectLst>
              </a:rPr>
              <a:t>en train d'écrire «promener» et a déjà écrit </a:t>
            </a:r>
            <a:r>
              <a:rPr lang="fr-FR" sz="1800" b="1" i="1" smtClean="0">
                <a:effectLst>
                  <a:outerShdw blurRad="38100" dist="38100" dir="2700000" algn="tl">
                    <a:srgbClr val="C0C0C0"/>
                  </a:outerShdw>
                </a:effectLst>
              </a:rPr>
              <a:t>promen ; il doit gérer l'écriture de la fin de ce mot </a:t>
            </a:r>
            <a:r>
              <a:rPr lang="fr-FR" sz="1800" smtClean="0">
                <a:effectLst>
                  <a:outerShdw blurRad="38100" dist="38100" dir="2700000" algn="tl">
                    <a:srgbClr val="C0C0C0"/>
                  </a:outerShdw>
                </a:effectLst>
              </a:rPr>
              <a:t>(microstructure) ; dans un instant, il devra se demander où il en est dans son texte (macrostructure) et déterminer l'étape suivante : «avec papa et maman» (mésostructure) avant d'entamer l'écriture de «avec» par un «a» (microstructure.)s. </a:t>
            </a:r>
          </a:p>
          <a:p>
            <a:pPr>
              <a:lnSpc>
                <a:spcPct val="80000"/>
              </a:lnSpc>
              <a:buFontTx/>
              <a:buNone/>
              <a:defRPr/>
            </a:pPr>
            <a:endParaRPr lang="fr-FR" sz="1800" smtClean="0">
              <a:effectLst>
                <a:outerShdw blurRad="38100" dist="38100" dir="2700000" algn="tl">
                  <a:srgbClr val="C0C0C0"/>
                </a:outerShdw>
              </a:effectLst>
            </a:endParaRPr>
          </a:p>
          <a:p>
            <a:pPr>
              <a:lnSpc>
                <a:spcPct val="80000"/>
              </a:lnSpc>
              <a:buFontTx/>
              <a:buNone/>
              <a:defRPr/>
            </a:pPr>
            <a:r>
              <a:rPr lang="fr-FR" sz="1800" smtClean="0">
                <a:effectLst>
                  <a:outerShdw blurRad="38100" dist="38100" dir="2700000" algn="tl">
                    <a:srgbClr val="C0C0C0"/>
                  </a:outerShdw>
                </a:effectLst>
              </a:rPr>
              <a:t>Pour bien lire, c'est précisément ce qu'il faut faire : une syllabe étant décodée (le «che» de «cheval» par exemple), il faut encore trouver la syllabe suivante («val»), puis écouter l'ensemble «che-val» pour y reconnaître le mot  «cheval» et, de là, l'agglomérer au groupe des mots qui forment une unité de sens («un grand cheval» par exemple), et, de là encore, il faut aller à la phrase et au texte déjà lus qu'il fautrécapituler..., tout en se projetant déjà dans la syllabe suivante...</a:t>
            </a:r>
            <a:endParaRPr lang="fr-FR" sz="1800" smtClean="0">
              <a:effectLst/>
            </a:endParaRPr>
          </a:p>
        </p:txBody>
      </p:sp>
      <p:sp>
        <p:nvSpPr>
          <p:cNvPr id="23556" name="Espace réservé de la date 4"/>
          <p:cNvSpPr>
            <a:spLocks noGrp="1"/>
          </p:cNvSpPr>
          <p:nvPr>
            <p:ph type="dt" sz="quarter" idx="10"/>
          </p:nvPr>
        </p:nvSpPr>
        <p:spPr bwMode="auto">
          <a:noFill/>
          <a:ln>
            <a:miter lim="800000"/>
            <a:headEnd/>
            <a:tailEnd/>
          </a:ln>
        </p:spPr>
        <p:txBody>
          <a:bodyPr/>
          <a:lstStyle/>
          <a:p>
            <a:fld id="{E94B3D24-DA37-48B6-A10F-F87C526F42C5}" type="datetime1">
              <a:rPr lang="fr-FR">
                <a:cs typeface="Arial" charset="0"/>
              </a:rPr>
              <a:pPr/>
              <a:t>13/11/2013</a:t>
            </a:fld>
            <a:endParaRPr lang="fr-FR">
              <a:cs typeface="Arial" charset="0"/>
            </a:endParaRPr>
          </a:p>
        </p:txBody>
      </p:sp>
      <p:sp>
        <p:nvSpPr>
          <p:cNvPr id="23557" name="Espace réservé du pied de page 5"/>
          <p:cNvSpPr>
            <a:spLocks noGrp="1"/>
          </p:cNvSpPr>
          <p:nvPr>
            <p:ph type="ftr" sz="quarter" idx="11"/>
          </p:nvPr>
        </p:nvSpPr>
        <p:spPr bwMode="auto">
          <a:noFill/>
          <a:ln>
            <a:miter lim="800000"/>
            <a:headEnd/>
            <a:tailEnd/>
          </a:ln>
        </p:spPr>
        <p:txBody>
          <a:bodyPr/>
          <a:lstStyle/>
          <a:p>
            <a:r>
              <a:rPr lang="fr-FR" smtClean="0">
                <a:latin typeface="Calibri" pitchFamily="34" charset="0"/>
                <a:ea typeface="MS PGothic" pitchFamily="34" charset="-128"/>
              </a:rPr>
              <a:t>DSDEN de la Loire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wrap="square" numCol="1" compatLnSpc="1">
            <a:prstTxWarp prst="textNoShape">
              <a:avLst/>
            </a:prstTxWarp>
            <a:normAutofit fontScale="90000"/>
          </a:bodyPr>
          <a:lstStyle/>
          <a:p>
            <a:pPr>
              <a:defRPr/>
            </a:pPr>
            <a:r>
              <a:rPr lang="fr-FR" sz="2900" cap="none" smtClean="0">
                <a:effectLst>
                  <a:outerShdw blurRad="38100" dist="38100" dir="2700000" algn="tl">
                    <a:srgbClr val="C0C0C0"/>
                  </a:outerShdw>
                </a:effectLst>
              </a:rPr>
              <a:t>RAPPEL HISTORIQUE </a:t>
            </a:r>
            <a:br>
              <a:rPr lang="fr-FR" sz="2900" cap="none" smtClean="0">
                <a:effectLst>
                  <a:outerShdw blurRad="38100" dist="38100" dir="2700000" algn="tl">
                    <a:srgbClr val="C0C0C0"/>
                  </a:outerShdw>
                </a:effectLst>
              </a:rPr>
            </a:br>
            <a:r>
              <a:rPr lang="fr-FR" sz="2900" cap="none" smtClean="0">
                <a:effectLst>
                  <a:outerShdw blurRad="38100" dist="38100" dir="2700000" algn="tl">
                    <a:srgbClr val="C0C0C0"/>
                  </a:outerShdw>
                </a:effectLst>
              </a:rPr>
              <a:t>ANNE MARIE CHARTIER</a:t>
            </a:r>
          </a:p>
        </p:txBody>
      </p:sp>
      <p:sp>
        <p:nvSpPr>
          <p:cNvPr id="6147" name="Espace réservé de la date 3"/>
          <p:cNvSpPr>
            <a:spLocks noGrp="1"/>
          </p:cNvSpPr>
          <p:nvPr>
            <p:ph type="dt" sz="quarter" idx="10"/>
          </p:nvPr>
        </p:nvSpPr>
        <p:spPr bwMode="auto">
          <a:noFill/>
          <a:ln>
            <a:miter lim="800000"/>
            <a:headEnd/>
            <a:tailEnd/>
          </a:ln>
        </p:spPr>
        <p:txBody>
          <a:bodyPr/>
          <a:lstStyle/>
          <a:p>
            <a:fld id="{4285B778-A7DC-4D73-8974-452426E2EE2C}" type="datetime1">
              <a:rPr lang="fr-FR">
                <a:cs typeface="Arial" charset="0"/>
              </a:rPr>
              <a:pPr/>
              <a:t>13/11/2013</a:t>
            </a:fld>
            <a:endParaRPr lang="fr-FR">
              <a:cs typeface="Arial" charset="0"/>
            </a:endParaRPr>
          </a:p>
        </p:txBody>
      </p:sp>
      <p:sp>
        <p:nvSpPr>
          <p:cNvPr id="6148" name="Espace réservé du pied de page 4"/>
          <p:cNvSpPr>
            <a:spLocks noGrp="1"/>
          </p:cNvSpPr>
          <p:nvPr>
            <p:ph type="ftr" sz="quarter" idx="11"/>
          </p:nvPr>
        </p:nvSpPr>
        <p:spPr bwMode="auto">
          <a:noFill/>
          <a:ln>
            <a:miter lim="800000"/>
            <a:headEnd/>
            <a:tailEnd/>
          </a:ln>
        </p:spPr>
        <p:txBody>
          <a:bodyPr/>
          <a:lstStyle/>
          <a:p>
            <a:r>
              <a:rPr lang="fr-FR" smtClean="0">
                <a:latin typeface="Calibri" pitchFamily="34" charset="0"/>
                <a:ea typeface="MS PGothic" pitchFamily="34" charset="-128"/>
              </a:rPr>
              <a:t>DSDEN de la Loire</a:t>
            </a:r>
          </a:p>
        </p:txBody>
      </p:sp>
      <p:pic>
        <p:nvPicPr>
          <p:cNvPr id="6149" name="Picture 5"/>
          <p:cNvPicPr>
            <a:picLocks noChangeAspect="1" noChangeArrowheads="1"/>
          </p:cNvPicPr>
          <p:nvPr/>
        </p:nvPicPr>
        <p:blipFill>
          <a:blip r:embed="rId3" cstate="print"/>
          <a:srcRect/>
          <a:stretch>
            <a:fillRect/>
          </a:stretch>
        </p:blipFill>
        <p:spPr bwMode="auto">
          <a:xfrm>
            <a:off x="908050" y="2781300"/>
            <a:ext cx="3365500" cy="2246313"/>
          </a:xfrm>
          <a:prstGeom prst="rect">
            <a:avLst/>
          </a:prstGeom>
          <a:noFill/>
          <a:ln w="9525">
            <a:noFill/>
            <a:miter lim="800000"/>
            <a:headEnd/>
            <a:tailEnd/>
          </a:ln>
        </p:spPr>
      </p:pic>
      <p:pic>
        <p:nvPicPr>
          <p:cNvPr id="6150" name="Picture 7" descr="http://www.p-simple.com/images/savoir%20lire%20et%20%E9crire%20Ill%206bis.jpg"/>
          <p:cNvPicPr>
            <a:picLocks noChangeAspect="1" noChangeArrowheads="1"/>
          </p:cNvPicPr>
          <p:nvPr/>
        </p:nvPicPr>
        <p:blipFill>
          <a:blip r:embed="rId4" cstate="print"/>
          <a:srcRect/>
          <a:stretch>
            <a:fillRect/>
          </a:stretch>
        </p:blipFill>
        <p:spPr bwMode="auto">
          <a:xfrm>
            <a:off x="5276850" y="4111625"/>
            <a:ext cx="2941638" cy="1831975"/>
          </a:xfrm>
          <a:prstGeom prst="rect">
            <a:avLst/>
          </a:prstGeom>
          <a:noFill/>
          <a:ln w="9525">
            <a:noFill/>
            <a:miter lim="800000"/>
            <a:headEnd/>
            <a:tailEnd/>
          </a:ln>
        </p:spPr>
      </p:pic>
      <p:pic>
        <p:nvPicPr>
          <p:cNvPr id="6151" name="Picture 9" descr="http://1.bp.blogspot.com/-culTlf7k5mg/TrUaKevwV_I/AAAAAAAAA1I/hG3hPhb1p6s/s320/Pauline+Kergomard.jpg"/>
          <p:cNvPicPr>
            <a:picLocks noChangeAspect="1" noChangeArrowheads="1"/>
          </p:cNvPicPr>
          <p:nvPr/>
        </p:nvPicPr>
        <p:blipFill>
          <a:blip r:embed="rId5" cstate="print"/>
          <a:srcRect/>
          <a:stretch>
            <a:fillRect/>
          </a:stretch>
        </p:blipFill>
        <p:spPr bwMode="auto">
          <a:xfrm>
            <a:off x="5830888" y="1433513"/>
            <a:ext cx="1882775" cy="2098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360363" y="1289050"/>
            <a:ext cx="8639175" cy="2563813"/>
          </a:xfrm>
        </p:spPr>
        <p:txBody>
          <a:bodyPr wrap="square" numCol="1" compatLnSpc="1">
            <a:prstTxWarp prst="textNoShape">
              <a:avLst/>
            </a:prstTxWarp>
            <a:noAutofit/>
          </a:bodyPr>
          <a:lstStyle/>
          <a:p>
            <a:pPr>
              <a:defRPr/>
            </a:pPr>
            <a:r>
              <a:rPr lang="fr-FR" sz="2800" i="1" cap="none" smtClean="0">
                <a:effectLst>
                  <a:outerShdw blurRad="38100" dist="38100" dir="2700000" algn="tl">
                    <a:srgbClr val="C0C0C0"/>
                  </a:outerShdw>
                </a:effectLst>
              </a:rPr>
              <a:t>10 -</a:t>
            </a:r>
            <a:r>
              <a:rPr lang="fr-FR" sz="2800" cap="none" smtClean="0">
                <a:effectLst>
                  <a:outerShdw blurRad="38100" dist="38100" dir="2700000" algn="tl">
                    <a:srgbClr val="C0C0C0"/>
                  </a:outerShdw>
                </a:effectLst>
              </a:rPr>
              <a:t> QUAND L'ENFANT ÉCRIT SON TEXTE, TOUS LES PROBLÈMES QU'IL A DÛ RÉSOUDRE, TOUTES LES SOLUTIONS QU'IL A TROUVÉES ET TOUTES LES DÉCOUVERTES QU'IL A FAITES LAISSENT DANS SA MÉMOIRE UNE TRACE DURABLE, CAR C'ÉTAIT SON PROJET ET C'EST DEVENU SON TEXTE.</a:t>
            </a:r>
            <a:r>
              <a:rPr lang="fr-FR" sz="2800" cap="none" smtClean="0">
                <a:effectLst/>
              </a:rPr>
              <a:t/>
            </a:r>
            <a:br>
              <a:rPr lang="fr-FR" sz="2800" cap="none" smtClean="0">
                <a:effectLst/>
              </a:rPr>
            </a:br>
            <a:endParaRPr lang="fr-FR" sz="2800" i="1" cap="none" smtClean="0">
              <a:effectLst>
                <a:outerShdw blurRad="38100" dist="38100" dir="2700000" algn="tl">
                  <a:srgbClr val="C0C0C0"/>
                </a:outerShdw>
              </a:effectLst>
            </a:endParaRPr>
          </a:p>
        </p:txBody>
      </p:sp>
      <p:sp>
        <p:nvSpPr>
          <p:cNvPr id="24579" name="Espace réservé de la date 4"/>
          <p:cNvSpPr>
            <a:spLocks noGrp="1"/>
          </p:cNvSpPr>
          <p:nvPr>
            <p:ph type="dt" sz="quarter" idx="10"/>
          </p:nvPr>
        </p:nvSpPr>
        <p:spPr bwMode="auto">
          <a:noFill/>
          <a:ln>
            <a:miter lim="800000"/>
            <a:headEnd/>
            <a:tailEnd/>
          </a:ln>
        </p:spPr>
        <p:txBody>
          <a:bodyPr/>
          <a:lstStyle/>
          <a:p>
            <a:fld id="{147C954B-1D5A-4987-BD14-FF9954ABD6E0}" type="datetime1">
              <a:rPr lang="fr-FR">
                <a:cs typeface="Arial" charset="0"/>
              </a:rPr>
              <a:pPr/>
              <a:t>13/11/2013</a:t>
            </a:fld>
            <a:endParaRPr lang="fr-FR">
              <a:cs typeface="Arial" charset="0"/>
            </a:endParaRPr>
          </a:p>
        </p:txBody>
      </p:sp>
      <p:sp>
        <p:nvSpPr>
          <p:cNvPr id="24580" name="Espace réservé du pied de page 5"/>
          <p:cNvSpPr>
            <a:spLocks noGrp="1"/>
          </p:cNvSpPr>
          <p:nvPr>
            <p:ph type="ftr" sz="quarter" idx="11"/>
          </p:nvPr>
        </p:nvSpPr>
        <p:spPr bwMode="auto">
          <a:noFill/>
          <a:ln>
            <a:miter lim="800000"/>
            <a:headEnd/>
            <a:tailEnd/>
          </a:ln>
        </p:spPr>
        <p:txBody>
          <a:bodyPr/>
          <a:lstStyle/>
          <a:p>
            <a:r>
              <a:rPr lang="fr-FR" smtClean="0">
                <a:latin typeface="Calibri" pitchFamily="34" charset="0"/>
                <a:ea typeface="MS PGothic" pitchFamily="34" charset="-128"/>
              </a:rPr>
              <a:t>DSDEN de la Loire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ctrTitle"/>
          </p:nvPr>
        </p:nvSpPr>
        <p:spPr>
          <a:xfrm>
            <a:off x="685800" y="2130425"/>
            <a:ext cx="7772400" cy="2411413"/>
          </a:xfrm>
        </p:spPr>
        <p:txBody>
          <a:bodyPr wrap="square" numCol="1" compatLnSpc="1">
            <a:prstTxWarp prst="textNoShape">
              <a:avLst/>
            </a:prstTxWarp>
          </a:bodyPr>
          <a:lstStyle/>
          <a:p>
            <a:pPr>
              <a:defRPr/>
            </a:pPr>
            <a:r>
              <a:rPr lang="fr-FR" sz="2900" cap="none" smtClean="0">
                <a:effectLst>
                  <a:outerShdw blurRad="38100" dist="38100" dir="2700000" algn="tl">
                    <a:srgbClr val="C0C0C0"/>
                  </a:outerShdw>
                </a:effectLst>
              </a:rPr>
              <a:t>LE MAÎTRE DE LECTURE DEMANDA ALORS : </a:t>
            </a:r>
            <a:br>
              <a:rPr lang="fr-FR" sz="2900" cap="none" smtClean="0">
                <a:effectLst>
                  <a:outerShdw blurRad="38100" dist="38100" dir="2700000" algn="tl">
                    <a:srgbClr val="C0C0C0"/>
                  </a:outerShdw>
                </a:effectLst>
              </a:rPr>
            </a:br>
            <a:r>
              <a:rPr lang="fr-FR" sz="2900" cap="none" smtClean="0">
                <a:effectLst>
                  <a:outerShdw blurRad="38100" dist="38100" dir="2700000" algn="tl">
                    <a:srgbClr val="C0C0C0"/>
                  </a:outerShdw>
                </a:effectLst>
              </a:rPr>
              <a:t/>
            </a:r>
            <a:br>
              <a:rPr lang="fr-FR" sz="2900" cap="none" smtClean="0">
                <a:effectLst>
                  <a:outerShdw blurRad="38100" dist="38100" dir="2700000" algn="tl">
                    <a:srgbClr val="C0C0C0"/>
                  </a:outerShdw>
                </a:effectLst>
              </a:rPr>
            </a:br>
            <a:r>
              <a:rPr lang="fr-FR" sz="2900" cap="none" smtClean="0">
                <a:effectLst>
                  <a:outerShdw blurRad="38100" dist="38100" dir="2700000" algn="tl">
                    <a:srgbClr val="C0C0C0"/>
                  </a:outerShdw>
                </a:effectLst>
              </a:rPr>
              <a:t>«MAIS </a:t>
            </a:r>
            <a:r>
              <a:rPr lang="fr-FR" sz="2900" i="1" cap="none" smtClean="0">
                <a:effectLst>
                  <a:outerShdw blurRad="38100" dist="38100" dir="2700000" algn="tl">
                    <a:srgbClr val="C0C0C0"/>
                  </a:outerShdw>
                </a:effectLst>
              </a:rPr>
              <a:t>COMMENT UN ENFANT QUI NE SAIT PAS LIRE</a:t>
            </a:r>
            <a:br>
              <a:rPr lang="fr-FR" sz="2900" i="1" cap="none" smtClean="0">
                <a:effectLst>
                  <a:outerShdw blurRad="38100" dist="38100" dir="2700000" algn="tl">
                    <a:srgbClr val="C0C0C0"/>
                  </a:outerShdw>
                </a:effectLst>
              </a:rPr>
            </a:br>
            <a:r>
              <a:rPr lang="fr-FR" sz="2900" i="1" cap="none" smtClean="0">
                <a:effectLst>
                  <a:outerShdw blurRad="38100" dist="38100" dir="2700000" algn="tl">
                    <a:srgbClr val="C0C0C0"/>
                  </a:outerShdw>
                </a:effectLst>
              </a:rPr>
              <a:t>PEUT-IL ÉCRIRE ET ÉCRIRE BEAUCOUP ?»</a:t>
            </a:r>
            <a:endParaRPr lang="fr-FR" sz="2900" cap="none" smtClean="0">
              <a:effectLst>
                <a:outerShdw blurRad="38100" dist="38100" dir="2700000" algn="tl">
                  <a:srgbClr val="C0C0C0"/>
                </a:outerShdw>
              </a:effectLst>
            </a:endParaRPr>
          </a:p>
        </p:txBody>
      </p:sp>
      <p:sp>
        <p:nvSpPr>
          <p:cNvPr id="25603" name="Espace réservé de la date 4"/>
          <p:cNvSpPr>
            <a:spLocks noGrp="1"/>
          </p:cNvSpPr>
          <p:nvPr>
            <p:ph type="dt" sz="quarter" idx="10"/>
          </p:nvPr>
        </p:nvSpPr>
        <p:spPr bwMode="auto">
          <a:noFill/>
          <a:ln>
            <a:miter lim="800000"/>
            <a:headEnd/>
            <a:tailEnd/>
          </a:ln>
        </p:spPr>
        <p:txBody>
          <a:bodyPr/>
          <a:lstStyle/>
          <a:p>
            <a:fld id="{15B57C8C-2D8F-49B0-820E-2D72FAC97453}" type="datetime1">
              <a:rPr lang="fr-FR">
                <a:cs typeface="Arial" charset="0"/>
              </a:rPr>
              <a:pPr/>
              <a:t>13/11/2013</a:t>
            </a:fld>
            <a:endParaRPr lang="fr-FR">
              <a:cs typeface="Arial" charset="0"/>
            </a:endParaRPr>
          </a:p>
        </p:txBody>
      </p:sp>
      <p:sp>
        <p:nvSpPr>
          <p:cNvPr id="25604" name="Espace réservé du pied de page 5"/>
          <p:cNvSpPr>
            <a:spLocks noGrp="1"/>
          </p:cNvSpPr>
          <p:nvPr>
            <p:ph type="ftr" sz="quarter" idx="11"/>
          </p:nvPr>
        </p:nvSpPr>
        <p:spPr bwMode="auto">
          <a:noFill/>
          <a:ln>
            <a:miter lim="800000"/>
            <a:headEnd/>
            <a:tailEnd/>
          </a:ln>
        </p:spPr>
        <p:txBody>
          <a:bodyPr/>
          <a:lstStyle/>
          <a:p>
            <a:r>
              <a:rPr lang="fr-FR" smtClean="0">
                <a:latin typeface="Calibri" pitchFamily="34" charset="0"/>
                <a:ea typeface="MS PGothic" pitchFamily="34" charset="-128"/>
              </a:rPr>
              <a:t>DSDEN de la Loire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wrap="square" numCol="1" compatLnSpc="1">
            <a:prstTxWarp prst="textNoShape">
              <a:avLst/>
            </a:prstTxWarp>
            <a:normAutofit fontScale="90000"/>
          </a:bodyPr>
          <a:lstStyle/>
          <a:p>
            <a:pPr>
              <a:defRPr/>
            </a:pPr>
            <a:r>
              <a:rPr lang="fr-FR" sz="2900" cap="none" smtClean="0">
                <a:effectLst>
                  <a:outerShdw blurRad="38100" dist="38100" dir="2700000" algn="tl">
                    <a:srgbClr val="C0C0C0"/>
                  </a:outerShdw>
                </a:effectLst>
              </a:rPr>
              <a:t>RAPPEL PHILOSPHIQUE</a:t>
            </a:r>
            <a:br>
              <a:rPr lang="fr-FR" sz="2900" cap="none" smtClean="0">
                <a:effectLst>
                  <a:outerShdw blurRad="38100" dist="38100" dir="2700000" algn="tl">
                    <a:srgbClr val="C0C0C0"/>
                  </a:outerShdw>
                </a:effectLst>
              </a:rPr>
            </a:br>
            <a:r>
              <a:rPr lang="fr-FR" sz="2900" cap="none" smtClean="0">
                <a:effectLst>
                  <a:outerShdw blurRad="38100" dist="38100" dir="2700000" algn="tl">
                    <a:srgbClr val="C0C0C0"/>
                  </a:outerShdw>
                </a:effectLst>
              </a:rPr>
              <a:t>MICHEL SERRES</a:t>
            </a:r>
          </a:p>
        </p:txBody>
      </p:sp>
      <p:sp>
        <p:nvSpPr>
          <p:cNvPr id="7171" name="Espace réservé de la date 3"/>
          <p:cNvSpPr>
            <a:spLocks noGrp="1"/>
          </p:cNvSpPr>
          <p:nvPr>
            <p:ph type="dt" sz="quarter" idx="10"/>
          </p:nvPr>
        </p:nvSpPr>
        <p:spPr bwMode="auto">
          <a:noFill/>
          <a:ln>
            <a:miter lim="800000"/>
            <a:headEnd/>
            <a:tailEnd/>
          </a:ln>
        </p:spPr>
        <p:txBody>
          <a:bodyPr/>
          <a:lstStyle/>
          <a:p>
            <a:fld id="{AF30F64A-6BF1-4222-B99E-9E0134B31C12}" type="datetime1">
              <a:rPr lang="fr-FR">
                <a:cs typeface="Arial" charset="0"/>
              </a:rPr>
              <a:pPr/>
              <a:t>13/11/2013</a:t>
            </a:fld>
            <a:endParaRPr lang="fr-FR">
              <a:cs typeface="Arial" charset="0"/>
            </a:endParaRPr>
          </a:p>
        </p:txBody>
      </p:sp>
      <p:sp>
        <p:nvSpPr>
          <p:cNvPr id="7172" name="Espace réservé du pied de page 4"/>
          <p:cNvSpPr>
            <a:spLocks noGrp="1"/>
          </p:cNvSpPr>
          <p:nvPr>
            <p:ph type="ftr" sz="quarter" idx="11"/>
          </p:nvPr>
        </p:nvSpPr>
        <p:spPr bwMode="auto">
          <a:noFill/>
          <a:ln>
            <a:miter lim="800000"/>
            <a:headEnd/>
            <a:tailEnd/>
          </a:ln>
        </p:spPr>
        <p:txBody>
          <a:bodyPr/>
          <a:lstStyle/>
          <a:p>
            <a:r>
              <a:rPr lang="fr-FR" smtClean="0">
                <a:latin typeface="Calibri" pitchFamily="34" charset="0"/>
                <a:ea typeface="MS PGothic" pitchFamily="34" charset="-128"/>
              </a:rPr>
              <a:t>DSDEN de la Loire</a:t>
            </a:r>
          </a:p>
        </p:txBody>
      </p:sp>
      <p:pic>
        <p:nvPicPr>
          <p:cNvPr id="7173" name="Picture 7" descr="http://www.p-simple.com/images/savoir%20lire%20et%20%E9crire%20Ill%206bis.jpg"/>
          <p:cNvPicPr>
            <a:picLocks noChangeAspect="1" noChangeArrowheads="1"/>
          </p:cNvPicPr>
          <p:nvPr/>
        </p:nvPicPr>
        <p:blipFill>
          <a:blip r:embed="rId3" cstate="print"/>
          <a:srcRect/>
          <a:stretch>
            <a:fillRect/>
          </a:stretch>
        </p:blipFill>
        <p:spPr bwMode="auto">
          <a:xfrm>
            <a:off x="914400" y="2343150"/>
            <a:ext cx="2209800" cy="1374775"/>
          </a:xfrm>
          <a:prstGeom prst="rect">
            <a:avLst/>
          </a:prstGeom>
          <a:noFill/>
          <a:ln w="9525">
            <a:noFill/>
            <a:miter lim="800000"/>
            <a:headEnd/>
            <a:tailEnd/>
          </a:ln>
        </p:spPr>
      </p:pic>
      <p:pic>
        <p:nvPicPr>
          <p:cNvPr id="7174" name="Picture 6" descr="https://encrypted-tbn2.gstatic.com/images?q=tbn:ANd9GcSDrr8yzBWWAQ3SREX9EsH5dhLaHC7HK-GQncYxkO0MJe8Aslu9_Q"/>
          <p:cNvPicPr>
            <a:picLocks noChangeAspect="1" noChangeArrowheads="1"/>
          </p:cNvPicPr>
          <p:nvPr/>
        </p:nvPicPr>
        <p:blipFill>
          <a:blip r:embed="rId4" cstate="print"/>
          <a:srcRect/>
          <a:stretch>
            <a:fillRect/>
          </a:stretch>
        </p:blipFill>
        <p:spPr bwMode="auto">
          <a:xfrm>
            <a:off x="5729288" y="1636713"/>
            <a:ext cx="2590800" cy="1771650"/>
          </a:xfrm>
          <a:prstGeom prst="rect">
            <a:avLst/>
          </a:prstGeom>
          <a:noFill/>
          <a:ln w="9525">
            <a:noFill/>
            <a:miter lim="800000"/>
            <a:headEnd/>
            <a:tailEnd/>
          </a:ln>
        </p:spPr>
      </p:pic>
      <p:pic>
        <p:nvPicPr>
          <p:cNvPr id="7175" name="Picture 8" descr="http://kamizole.blog.lemonde.fr/files/2009/06/la-voix-de-son-maitre.1244103623.jpg"/>
          <p:cNvPicPr>
            <a:picLocks noChangeAspect="1" noChangeArrowheads="1"/>
          </p:cNvPicPr>
          <p:nvPr/>
        </p:nvPicPr>
        <p:blipFill>
          <a:blip r:embed="rId5" cstate="print"/>
          <a:srcRect/>
          <a:stretch>
            <a:fillRect/>
          </a:stretch>
        </p:blipFill>
        <p:spPr bwMode="auto">
          <a:xfrm>
            <a:off x="2590800" y="3717925"/>
            <a:ext cx="4286250" cy="2390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wrap="square" numCol="1" compatLnSpc="1">
            <a:prstTxWarp prst="textNoShape">
              <a:avLst/>
            </a:prstTxWarp>
          </a:bodyPr>
          <a:lstStyle/>
          <a:p>
            <a:pPr>
              <a:defRPr/>
            </a:pPr>
            <a:r>
              <a:rPr lang="fr-FR" cap="none" smtClean="0">
                <a:effectLst>
                  <a:outerShdw blurRad="38100" dist="38100" dir="2700000" algn="tl">
                    <a:srgbClr val="C0C0C0"/>
                  </a:outerShdw>
                </a:effectLst>
              </a:rPr>
              <a:t>SELON ELISABETH BAUTIER</a:t>
            </a:r>
          </a:p>
        </p:txBody>
      </p:sp>
      <p:sp>
        <p:nvSpPr>
          <p:cNvPr id="8195" name="Espace réservé de la date 3"/>
          <p:cNvSpPr>
            <a:spLocks noGrp="1"/>
          </p:cNvSpPr>
          <p:nvPr>
            <p:ph type="dt" sz="quarter" idx="10"/>
          </p:nvPr>
        </p:nvSpPr>
        <p:spPr bwMode="auto">
          <a:noFill/>
          <a:ln>
            <a:miter lim="800000"/>
            <a:headEnd/>
            <a:tailEnd/>
          </a:ln>
        </p:spPr>
        <p:txBody>
          <a:bodyPr/>
          <a:lstStyle/>
          <a:p>
            <a:fld id="{C1FFF2AD-C430-4C8F-A768-F101ECEF427E}" type="datetime1">
              <a:rPr lang="fr-FR">
                <a:cs typeface="Arial" charset="0"/>
              </a:rPr>
              <a:pPr/>
              <a:t>13/11/2013</a:t>
            </a:fld>
            <a:endParaRPr lang="fr-FR">
              <a:cs typeface="Arial" charset="0"/>
            </a:endParaRPr>
          </a:p>
        </p:txBody>
      </p:sp>
      <p:sp>
        <p:nvSpPr>
          <p:cNvPr id="8196" name="Espace réservé du pied de page 4"/>
          <p:cNvSpPr>
            <a:spLocks noGrp="1"/>
          </p:cNvSpPr>
          <p:nvPr>
            <p:ph type="ftr" sz="quarter" idx="11"/>
          </p:nvPr>
        </p:nvSpPr>
        <p:spPr bwMode="auto">
          <a:noFill/>
          <a:ln>
            <a:miter lim="800000"/>
            <a:headEnd/>
            <a:tailEnd/>
          </a:ln>
        </p:spPr>
        <p:txBody>
          <a:bodyPr/>
          <a:lstStyle/>
          <a:p>
            <a:r>
              <a:rPr lang="fr-FR" smtClean="0">
                <a:latin typeface="Calibri" pitchFamily="34" charset="0"/>
                <a:ea typeface="MS PGothic" pitchFamily="34" charset="-128"/>
              </a:rPr>
              <a:t>DSDEN de la Loire</a:t>
            </a:r>
          </a:p>
        </p:txBody>
      </p:sp>
      <p:sp>
        <p:nvSpPr>
          <p:cNvPr id="8197" name="ZoneTexte 5"/>
          <p:cNvSpPr txBox="1">
            <a:spLocks noChangeArrowheads="1"/>
          </p:cNvSpPr>
          <p:nvPr/>
        </p:nvSpPr>
        <p:spPr bwMode="auto">
          <a:xfrm>
            <a:off x="860425" y="2082800"/>
            <a:ext cx="2466975" cy="1570038"/>
          </a:xfrm>
          <a:prstGeom prst="rect">
            <a:avLst/>
          </a:prstGeom>
          <a:noFill/>
          <a:ln w="9525">
            <a:noFill/>
            <a:miter lim="800000"/>
            <a:headEnd/>
            <a:tailEnd/>
          </a:ln>
        </p:spPr>
        <p:txBody>
          <a:bodyPr>
            <a:spAutoFit/>
          </a:bodyPr>
          <a:lstStyle/>
          <a:p>
            <a:r>
              <a:rPr lang="fr-FR" b="1"/>
              <a:t>Immédiateté des messages (Tweet, Face book, messagerie …)</a:t>
            </a:r>
          </a:p>
        </p:txBody>
      </p:sp>
      <p:sp>
        <p:nvSpPr>
          <p:cNvPr id="8198" name="ZoneTexte 6"/>
          <p:cNvSpPr txBox="1">
            <a:spLocks noChangeArrowheads="1"/>
          </p:cNvSpPr>
          <p:nvPr/>
        </p:nvSpPr>
        <p:spPr bwMode="auto">
          <a:xfrm>
            <a:off x="6019800" y="2182813"/>
            <a:ext cx="2466975" cy="1631950"/>
          </a:xfrm>
          <a:prstGeom prst="rect">
            <a:avLst/>
          </a:prstGeom>
          <a:noFill/>
          <a:ln w="9525">
            <a:noFill/>
            <a:miter lim="800000"/>
            <a:headEnd/>
            <a:tailEnd/>
          </a:ln>
        </p:spPr>
        <p:txBody>
          <a:bodyPr>
            <a:spAutoFit/>
          </a:bodyPr>
          <a:lstStyle/>
          <a:p>
            <a:r>
              <a:rPr lang="fr-FR"/>
              <a:t>Message pris comme vérité </a:t>
            </a:r>
            <a:r>
              <a:rPr lang="fr-FR" sz="2800" b="1" i="1" u="sng"/>
              <a:t>sans</a:t>
            </a:r>
            <a:r>
              <a:rPr lang="fr-FR"/>
              <a:t> remise en cause</a:t>
            </a:r>
          </a:p>
        </p:txBody>
      </p:sp>
      <p:sp>
        <p:nvSpPr>
          <p:cNvPr id="8199" name="ZoneTexte 7"/>
          <p:cNvSpPr txBox="1">
            <a:spLocks noChangeArrowheads="1"/>
          </p:cNvSpPr>
          <p:nvPr/>
        </p:nvSpPr>
        <p:spPr bwMode="auto">
          <a:xfrm>
            <a:off x="6019800" y="4376738"/>
            <a:ext cx="2466975" cy="646112"/>
          </a:xfrm>
          <a:prstGeom prst="rect">
            <a:avLst/>
          </a:prstGeom>
          <a:noFill/>
          <a:ln w="9525">
            <a:noFill/>
            <a:miter lim="800000"/>
            <a:headEnd/>
            <a:tailEnd/>
          </a:ln>
        </p:spPr>
        <p:txBody>
          <a:bodyPr>
            <a:spAutoFit/>
          </a:bodyPr>
          <a:lstStyle/>
          <a:p>
            <a:r>
              <a:rPr lang="fr-FR" sz="1800"/>
              <a:t>L’écrit comme initiateur du doute</a:t>
            </a:r>
          </a:p>
        </p:txBody>
      </p:sp>
      <p:sp>
        <p:nvSpPr>
          <p:cNvPr id="8200" name="ZoneTexte 8"/>
          <p:cNvSpPr txBox="1">
            <a:spLocks noChangeArrowheads="1"/>
          </p:cNvSpPr>
          <p:nvPr/>
        </p:nvSpPr>
        <p:spPr bwMode="auto">
          <a:xfrm>
            <a:off x="1357313" y="4376738"/>
            <a:ext cx="2466975" cy="1477962"/>
          </a:xfrm>
          <a:prstGeom prst="rect">
            <a:avLst/>
          </a:prstGeom>
          <a:noFill/>
          <a:ln w="9525">
            <a:noFill/>
            <a:miter lim="800000"/>
            <a:headEnd/>
            <a:tailEnd/>
          </a:ln>
        </p:spPr>
        <p:txBody>
          <a:bodyPr>
            <a:spAutoFit/>
          </a:bodyPr>
          <a:lstStyle/>
          <a:p>
            <a:r>
              <a:rPr lang="fr-FR" sz="1800"/>
              <a:t>L</a:t>
            </a:r>
            <a:r>
              <a:rPr lang="ja-JP" altLang="fr-FR" sz="1800"/>
              <a:t>’</a:t>
            </a:r>
            <a:r>
              <a:rPr lang="fr-FR" altLang="ja-JP" sz="1800"/>
              <a:t>écrit  doit s’imposer comme alternative à la diarrhée verbale avec la prise en compte de la parole de l</a:t>
            </a:r>
            <a:r>
              <a:rPr lang="ja-JP" altLang="fr-FR" sz="1800"/>
              <a:t>’</a:t>
            </a:r>
            <a:r>
              <a:rPr lang="fr-FR" altLang="ja-JP" sz="1800"/>
              <a:t>autre</a:t>
            </a:r>
            <a:endParaRPr lang="fr-FR" sz="1800"/>
          </a:p>
        </p:txBody>
      </p:sp>
      <p:cxnSp>
        <p:nvCxnSpPr>
          <p:cNvPr id="12" name="Connecteur droit avec flèche 11"/>
          <p:cNvCxnSpPr/>
          <p:nvPr/>
        </p:nvCxnSpPr>
        <p:spPr>
          <a:xfrm>
            <a:off x="3976688" y="3546475"/>
            <a:ext cx="1649412" cy="830263"/>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flipH="1">
            <a:off x="3327400" y="3652838"/>
            <a:ext cx="274638" cy="723900"/>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wrap="square" numCol="1" compatLnSpc="1">
            <a:prstTxWarp prst="textNoShape">
              <a:avLst/>
            </a:prstTxWarp>
          </a:bodyPr>
          <a:lstStyle/>
          <a:p>
            <a:pPr>
              <a:defRPr/>
            </a:pPr>
            <a:r>
              <a:rPr lang="fr-FR" cap="none" smtClean="0">
                <a:effectLst>
                  <a:outerShdw blurRad="38100" dist="38100" dir="2700000" algn="tl">
                    <a:srgbClr val="C0C0C0"/>
                  </a:outerShdw>
                </a:effectLst>
              </a:rPr>
              <a:t>ELISABETH BAUTIER</a:t>
            </a:r>
          </a:p>
        </p:txBody>
      </p:sp>
      <p:sp>
        <p:nvSpPr>
          <p:cNvPr id="7" name="Espace réservé du contenu 6"/>
          <p:cNvSpPr>
            <a:spLocks noGrp="1"/>
          </p:cNvSpPr>
          <p:nvPr>
            <p:ph idx="1"/>
          </p:nvPr>
        </p:nvSpPr>
        <p:spPr>
          <a:xfrm>
            <a:off x="360363" y="2308225"/>
            <a:ext cx="8639175" cy="3992563"/>
          </a:xfrm>
        </p:spPr>
        <p:txBody>
          <a:bodyPr/>
          <a:lstStyle/>
          <a:p>
            <a:pPr marL="0" indent="17463" algn="just">
              <a:buFontTx/>
              <a:buNone/>
              <a:defRPr/>
            </a:pPr>
            <a:r>
              <a:rPr lang="fr-FR" dirty="0" smtClean="0">
                <a:effectLst>
                  <a:outerShdw blurRad="38100" dist="38100" dir="2700000" algn="tl">
                    <a:srgbClr val="C0C0C0"/>
                  </a:outerShdw>
                </a:effectLst>
              </a:rPr>
              <a:t>On ne se raccroche pas au savoir des élèves, plutôt que le </a:t>
            </a:r>
            <a:r>
              <a:rPr lang="fr-FR" sz="3200" b="1" dirty="0" smtClean="0">
                <a:effectLst>
                  <a:outerShdw blurRad="38100" dist="38100" dir="2700000" algn="tl">
                    <a:srgbClr val="C0C0C0"/>
                  </a:outerShdw>
                </a:effectLst>
                <a:latin typeface="Arial" pitchFamily="34" charset="0"/>
                <a:cs typeface="Arial" pitchFamily="34" charset="0"/>
              </a:rPr>
              <a:t>" </a:t>
            </a:r>
            <a:r>
              <a:rPr lang="fr-FR" sz="3200" b="1" dirty="0" smtClean="0">
                <a:effectLst>
                  <a:outerShdw blurRad="38100" dist="38100" dir="2700000" algn="tl">
                    <a:srgbClr val="C0C0C0"/>
                  </a:outerShdw>
                </a:effectLst>
              </a:rPr>
              <a:t>MOI JE </a:t>
            </a:r>
            <a:r>
              <a:rPr lang="fr-FR" sz="3200" b="1" dirty="0" smtClean="0">
                <a:effectLst>
                  <a:outerShdw blurRad="38100" dist="38100" dir="2700000" algn="tl">
                    <a:srgbClr val="C0C0C0"/>
                  </a:outerShdw>
                </a:effectLst>
                <a:latin typeface="Arial" pitchFamily="34" charset="0"/>
                <a:cs typeface="Arial" pitchFamily="34" charset="0"/>
              </a:rPr>
              <a:t>"</a:t>
            </a:r>
            <a:r>
              <a:rPr lang="fr-FR" sz="3200" b="1" dirty="0" smtClean="0">
                <a:effectLst>
                  <a:outerShdw blurRad="38100" dist="38100" dir="2700000" algn="tl">
                    <a:srgbClr val="C0C0C0"/>
                  </a:outerShdw>
                </a:effectLst>
              </a:rPr>
              <a:t> </a:t>
            </a:r>
            <a:r>
              <a:rPr lang="fr-FR" dirty="0" smtClean="0">
                <a:effectLst>
                  <a:outerShdw blurRad="38100" dist="38100" dir="2700000" algn="tl">
                    <a:srgbClr val="C0C0C0"/>
                  </a:outerShdw>
                </a:effectLst>
              </a:rPr>
              <a:t>conduire le  </a:t>
            </a:r>
            <a:r>
              <a:rPr lang="fr-FR" sz="3200" b="1" dirty="0" smtClean="0">
                <a:effectLst>
                  <a:outerShdw blurRad="38100" dist="38100" dir="2700000" algn="tl">
                    <a:srgbClr val="C0C0C0"/>
                  </a:outerShdw>
                </a:effectLst>
                <a:latin typeface="Arial" pitchFamily="34" charset="0"/>
                <a:cs typeface="Arial" pitchFamily="34" charset="0"/>
              </a:rPr>
              <a:t>" </a:t>
            </a:r>
            <a:r>
              <a:rPr lang="fr-FR" sz="3200" b="1" dirty="0" smtClean="0">
                <a:effectLst>
                  <a:outerShdw blurRad="38100" dist="38100" dir="2700000" algn="tl">
                    <a:srgbClr val="C0C0C0"/>
                  </a:outerShdw>
                </a:effectLst>
                <a:cs typeface="Arial" pitchFamily="34" charset="0"/>
              </a:rPr>
              <a:t>J</a:t>
            </a:r>
            <a:r>
              <a:rPr lang="fr-FR" sz="3200" b="1" dirty="0" smtClean="0">
                <a:effectLst>
                  <a:outerShdw blurRad="38100" dist="38100" dir="2700000" algn="tl">
                    <a:srgbClr val="C0C0C0"/>
                  </a:outerShdw>
                </a:effectLst>
              </a:rPr>
              <a:t>E </a:t>
            </a:r>
            <a:r>
              <a:rPr lang="fr-FR" sz="3200" b="1" dirty="0" smtClean="0">
                <a:effectLst>
                  <a:outerShdw blurRad="38100" dist="38100" dir="2700000" algn="tl">
                    <a:srgbClr val="C0C0C0"/>
                  </a:outerShdw>
                </a:effectLst>
                <a:latin typeface="Arial" pitchFamily="34" charset="0"/>
                <a:cs typeface="Arial" pitchFamily="34" charset="0"/>
              </a:rPr>
              <a:t>"</a:t>
            </a:r>
            <a:r>
              <a:rPr lang="fr-FR" sz="3200" b="1" dirty="0" smtClean="0">
                <a:effectLst>
                  <a:outerShdw blurRad="38100" dist="38100" dir="2700000" algn="tl">
                    <a:srgbClr val="C0C0C0"/>
                  </a:outerShdw>
                </a:effectLst>
              </a:rPr>
              <a:t> </a:t>
            </a:r>
            <a:r>
              <a:rPr lang="fr-FR" dirty="0" smtClean="0">
                <a:effectLst>
                  <a:outerShdw blurRad="38100" dist="38100" dir="2700000" algn="tl">
                    <a:srgbClr val="C0C0C0"/>
                  </a:outerShdw>
                </a:effectLst>
              </a:rPr>
              <a:t>à prendre ses distances pour mieux comprendre le monde.</a:t>
            </a:r>
          </a:p>
          <a:p>
            <a:pPr marL="0" indent="17463" algn="just">
              <a:buFontTx/>
              <a:buNone/>
              <a:defRPr/>
            </a:pPr>
            <a:endParaRPr lang="fr-FR" dirty="0" smtClean="0">
              <a:effectLst>
                <a:outerShdw blurRad="38100" dist="38100" dir="2700000" algn="tl">
                  <a:srgbClr val="C0C0C0"/>
                </a:outerShdw>
              </a:effectLst>
            </a:endParaRPr>
          </a:p>
          <a:p>
            <a:pPr marL="0" indent="17463" algn="just">
              <a:buFontTx/>
              <a:buNone/>
              <a:defRPr/>
            </a:pPr>
            <a:r>
              <a:rPr lang="fr-FR" dirty="0" smtClean="0">
                <a:effectLst>
                  <a:outerShdw blurRad="38100" dist="38100" dir="2700000" algn="tl">
                    <a:srgbClr val="C0C0C0"/>
                  </a:outerShdw>
                </a:effectLst>
              </a:rPr>
              <a:t>Loin des canons de la dissertation …</a:t>
            </a:r>
          </a:p>
          <a:p>
            <a:pPr marL="0" indent="17463" algn="just">
              <a:buFontTx/>
              <a:buNone/>
              <a:defRPr/>
            </a:pPr>
            <a:r>
              <a:rPr lang="fr-FR" dirty="0" smtClean="0">
                <a:effectLst>
                  <a:outerShdw blurRad="38100" dist="38100" dir="2700000" algn="tl">
                    <a:srgbClr val="C0C0C0"/>
                  </a:outerShdw>
                </a:effectLst>
              </a:rPr>
              <a:t>Racontez votre dimanche …</a:t>
            </a:r>
            <a:r>
              <a:rPr lang="fr-FR" sz="4000" b="1" dirty="0" smtClean="0">
                <a:effectLst>
                  <a:outerShdw blurRad="38100" dist="38100" dir="2700000" algn="tl">
                    <a:srgbClr val="C0C0C0"/>
                  </a:outerShdw>
                </a:effectLst>
              </a:rPr>
              <a:t> MOI JE </a:t>
            </a:r>
            <a:r>
              <a:rPr lang="fr-FR" dirty="0" smtClean="0">
                <a:effectLst>
                  <a:outerShdw blurRad="38100" dist="38100" dir="2700000" algn="tl">
                    <a:srgbClr val="C0C0C0"/>
                  </a:outerShdw>
                </a:effectLst>
              </a:rPr>
              <a:t>suis allé chez mon  … </a:t>
            </a:r>
          </a:p>
        </p:txBody>
      </p:sp>
      <p:sp>
        <p:nvSpPr>
          <p:cNvPr id="9220" name="Espace réservé de la date 3"/>
          <p:cNvSpPr>
            <a:spLocks noGrp="1"/>
          </p:cNvSpPr>
          <p:nvPr>
            <p:ph type="dt" sz="quarter" idx="10"/>
          </p:nvPr>
        </p:nvSpPr>
        <p:spPr bwMode="auto">
          <a:noFill/>
          <a:ln>
            <a:miter lim="800000"/>
            <a:headEnd/>
            <a:tailEnd/>
          </a:ln>
        </p:spPr>
        <p:txBody>
          <a:bodyPr/>
          <a:lstStyle/>
          <a:p>
            <a:fld id="{98015245-AE1A-41B2-9D70-1B26406DF7C1}" type="datetime1">
              <a:rPr lang="fr-FR">
                <a:cs typeface="Arial" charset="0"/>
              </a:rPr>
              <a:pPr/>
              <a:t>13/11/2013</a:t>
            </a:fld>
            <a:endParaRPr lang="fr-FR">
              <a:cs typeface="Arial" charset="0"/>
            </a:endParaRPr>
          </a:p>
        </p:txBody>
      </p:sp>
      <p:sp>
        <p:nvSpPr>
          <p:cNvPr id="9221" name="Espace réservé du pied de page 4"/>
          <p:cNvSpPr>
            <a:spLocks noGrp="1"/>
          </p:cNvSpPr>
          <p:nvPr>
            <p:ph type="ftr" sz="quarter" idx="11"/>
          </p:nvPr>
        </p:nvSpPr>
        <p:spPr bwMode="auto">
          <a:noFill/>
          <a:ln>
            <a:miter lim="800000"/>
            <a:headEnd/>
            <a:tailEnd/>
          </a:ln>
        </p:spPr>
        <p:txBody>
          <a:bodyPr/>
          <a:lstStyle/>
          <a:p>
            <a:r>
              <a:rPr lang="fr-FR" smtClean="0">
                <a:latin typeface="Calibri" pitchFamily="34" charset="0"/>
                <a:ea typeface="MS PGothic" pitchFamily="34" charset="-128"/>
              </a:rPr>
              <a:t>DSDEN de la Loire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wrap="square" numCol="1" compatLnSpc="1">
            <a:prstTxWarp prst="textNoShape">
              <a:avLst/>
            </a:prstTxWarp>
          </a:bodyPr>
          <a:lstStyle/>
          <a:p>
            <a:pPr>
              <a:defRPr/>
            </a:pPr>
            <a:r>
              <a:rPr lang="fr-FR" sz="3200" cap="none" smtClean="0">
                <a:effectLst>
                  <a:outerShdw blurRad="38100" dist="38100" dir="2700000" algn="tl">
                    <a:srgbClr val="C0C0C0"/>
                  </a:outerShdw>
                </a:effectLst>
              </a:rPr>
              <a:t>GÉRER UNE TRILOGIE … QUE VA-T-ON ÉVALUER ?</a:t>
            </a:r>
          </a:p>
        </p:txBody>
      </p:sp>
      <p:graphicFrame>
        <p:nvGraphicFramePr>
          <p:cNvPr id="9" name="Espace réservé du contenu 8"/>
          <p:cNvGraphicFramePr>
            <a:graphicFrameLocks noGrp="1"/>
          </p:cNvGraphicFramePr>
          <p:nvPr>
            <p:ph idx="1"/>
          </p:nvPr>
        </p:nvGraphicFramePr>
        <p:xfrm>
          <a:off x="360363" y="2160588"/>
          <a:ext cx="8639175" cy="4303395"/>
        </p:xfrm>
        <a:graphic>
          <a:graphicData uri="http://schemas.openxmlformats.org/drawingml/2006/table">
            <a:tbl>
              <a:tblPr/>
              <a:tblGrid>
                <a:gridCol w="2879725"/>
                <a:gridCol w="2879725"/>
                <a:gridCol w="2879725"/>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Calibri" pitchFamily="34" charset="0"/>
                          <a:ea typeface="MS PGothic" pitchFamily="34" charset="-128"/>
                        </a:rPr>
                        <a:t>Emettre des idées</a:t>
                      </a:r>
                    </a:p>
                  </a:txBody>
                  <a:tcPr horzOverflow="overflow">
                    <a:lnL>
                      <a:noFill/>
                    </a:lnL>
                    <a:lnR>
                      <a:noFill/>
                    </a:lnR>
                    <a:lnT>
                      <a:noFill/>
                    </a:lnT>
                    <a:lnB>
                      <a:noFill/>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chemeClr val="tx1"/>
                          </a:solidFill>
                          <a:effectLst/>
                          <a:latin typeface="Calibri" pitchFamily="34" charset="0"/>
                          <a:ea typeface="MS PGothic" pitchFamily="34" charset="-128"/>
                        </a:rPr>
                        <a:t>Calligraphier</a:t>
                      </a:r>
                    </a:p>
                  </a:txBody>
                  <a:tcPr horzOverflow="overflow">
                    <a:lnL>
                      <a:noFill/>
                    </a:lnL>
                    <a:lnR>
                      <a:noFill/>
                    </a:lnR>
                    <a:lnT>
                      <a:noFill/>
                    </a:lnT>
                    <a:lnB>
                      <a:noFill/>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Calibri" pitchFamily="34" charset="0"/>
                          <a:ea typeface="MS PGothic" pitchFamily="34" charset="-128"/>
                        </a:rPr>
                        <a:t>Respecter les normes orthographiques et syntaxiques</a:t>
                      </a:r>
                    </a:p>
                  </a:txBody>
                  <a:tcPr horzOverflow="overflow">
                    <a:lnL>
                      <a:noFill/>
                    </a:lnL>
                    <a:lnR>
                      <a:noFill/>
                    </a:lnR>
                    <a:lnT>
                      <a:noFill/>
                    </a:lnT>
                    <a:lnB>
                      <a:noFill/>
                    </a:lnB>
                    <a:lnTlToBr>
                      <a:noFill/>
                    </a:lnTlToBr>
                    <a:lnBlToTr>
                      <a:noFill/>
                    </a:lnBlToTr>
                    <a:solidFill>
                      <a:srgbClr val="00B0F0"/>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Calibri" pitchFamily="34" charset="0"/>
                          <a:ea typeface="MS PGothic" pitchFamily="34" charset="-128"/>
                        </a:rPr>
                        <a:t>Nourrir par le biais de la littérature</a:t>
                      </a:r>
                    </a:p>
                  </a:txBody>
                  <a:tcPr horzOverflow="overflow">
                    <a:lnL>
                      <a:noFill/>
                    </a:lnL>
                    <a:lnR>
                      <a:noFill/>
                    </a:lnR>
                    <a:lnT>
                      <a:noFill/>
                    </a:lnT>
                    <a:lnB>
                      <a:noFill/>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Calibri" pitchFamily="34" charset="0"/>
                          <a:ea typeface="MS PGothic" pitchFamily="34" charset="-128"/>
                        </a:rPr>
                        <a:t>Travailler les stratégies de copie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a typeface="MS PGothic"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Calibri" pitchFamily="34" charset="0"/>
                          <a:ea typeface="MS PGothic" pitchFamily="34" charset="-128"/>
                        </a:rPr>
                        <a:t>Mobiliser le langage en accompagnement du geste</a:t>
                      </a:r>
                    </a:p>
                  </a:txBody>
                  <a:tcPr horzOverflow="overflow">
                    <a:lnL>
                      <a:noFill/>
                    </a:lnL>
                    <a:lnR>
                      <a:noFill/>
                    </a:lnR>
                    <a:lnT>
                      <a:noFill/>
                    </a:lnT>
                    <a:lnB>
                      <a:noFill/>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Calibri" pitchFamily="34" charset="0"/>
                          <a:ea typeface="MS PGothic" pitchFamily="34" charset="-128"/>
                        </a:rPr>
                        <a:t>Fournir des outils, des ressources</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800" b="0" i="0" u="none" strike="noStrike" cap="none" normalizeH="0" baseline="0" smtClean="0">
                          <a:ln>
                            <a:noFill/>
                          </a:ln>
                          <a:solidFill>
                            <a:schemeClr val="tx1"/>
                          </a:solidFill>
                          <a:effectLst/>
                          <a:latin typeface="Calibri" pitchFamily="34" charset="0"/>
                          <a:ea typeface="MS PGothic" pitchFamily="34" charset="-128"/>
                        </a:rPr>
                        <a:t> les imagiers</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800" b="0" i="0" u="none" strike="noStrike" cap="none" normalizeH="0" baseline="0" smtClean="0">
                          <a:ln>
                            <a:noFill/>
                          </a:ln>
                          <a:solidFill>
                            <a:schemeClr val="tx1"/>
                          </a:solidFill>
                          <a:effectLst/>
                          <a:latin typeface="Calibri" pitchFamily="34" charset="0"/>
                          <a:ea typeface="MS PGothic" pitchFamily="34" charset="-128"/>
                        </a:rPr>
                        <a:t> la marguerite</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800" b="0" i="0" u="none" strike="noStrike" cap="none" normalizeH="0" baseline="0" smtClean="0">
                          <a:ln>
                            <a:noFill/>
                          </a:ln>
                          <a:solidFill>
                            <a:schemeClr val="tx1"/>
                          </a:solidFill>
                          <a:effectLst/>
                          <a:latin typeface="Calibri" pitchFamily="34" charset="0"/>
                          <a:ea typeface="MS PGothic" pitchFamily="34" charset="-128"/>
                        </a:rPr>
                        <a:t> les réservoirs</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800" b="0" i="0" u="none" strike="noStrike" cap="none" normalizeH="0" baseline="0" smtClean="0">
                          <a:ln>
                            <a:noFill/>
                          </a:ln>
                          <a:solidFill>
                            <a:schemeClr val="tx1"/>
                          </a:solidFill>
                          <a:effectLst/>
                          <a:latin typeface="Calibri" pitchFamily="34" charset="0"/>
                          <a:ea typeface="MS PGothic" pitchFamily="34" charset="-128"/>
                        </a:rPr>
                        <a:t> les débuts de phrase</a:t>
                      </a:r>
                    </a:p>
                  </a:txBody>
                  <a:tcPr horzOverflow="overflow">
                    <a:lnL>
                      <a:noFill/>
                    </a:lnL>
                    <a:lnR>
                      <a:noFill/>
                    </a:lnR>
                    <a:lnT>
                      <a:noFill/>
                    </a:lnT>
                    <a:lnB>
                      <a:noFill/>
                    </a:lnB>
                    <a:lnTlToBr>
                      <a:noFill/>
                    </a:lnTlToBr>
                    <a:lnBlToTr>
                      <a:noFill/>
                    </a:lnBlToTr>
                    <a:solidFill>
                      <a:srgbClr val="00B0F0"/>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Calibri" pitchFamily="34" charset="0"/>
                          <a:ea typeface="MS PGothic" pitchFamily="34" charset="-128"/>
                        </a:rPr>
                        <a:t>Emettre des messages oraux</a:t>
                      </a:r>
                    </a:p>
                  </a:txBody>
                  <a:tcPr horzOverflow="overflow">
                    <a:lnL>
                      <a:noFill/>
                    </a:lnL>
                    <a:lnR>
                      <a:noFill/>
                    </a:lnR>
                    <a:lnT>
                      <a:noFill/>
                    </a:lnT>
                    <a:lnB>
                      <a:noFill/>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a typeface="MS PGothic" pitchFamily="34" charset="-128"/>
                      </a:endParaRPr>
                    </a:p>
                  </a:txBody>
                  <a:tcPr horzOverflow="overflow">
                    <a:lnL>
                      <a:noFill/>
                    </a:lnL>
                    <a:lnR>
                      <a:noFill/>
                    </a:lnR>
                    <a:lnT>
                      <a:noFill/>
                    </a:lnT>
                    <a:lnB>
                      <a:noFill/>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a typeface="MS PGothic" pitchFamily="34" charset="-128"/>
                      </a:endParaRPr>
                    </a:p>
                  </a:txBody>
                  <a:tcPr horzOverflow="overflow">
                    <a:lnL>
                      <a:noFill/>
                    </a:lnL>
                    <a:lnR>
                      <a:noFill/>
                    </a:lnR>
                    <a:lnT>
                      <a:noFill/>
                    </a:lnT>
                    <a:lnB>
                      <a:noFill/>
                    </a:lnB>
                    <a:lnTlToBr>
                      <a:noFill/>
                    </a:lnTlToBr>
                    <a:lnBlToTr>
                      <a:noFill/>
                    </a:lnBlToTr>
                    <a:solidFill>
                      <a:srgbClr val="00B0F0"/>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Calibri" pitchFamily="34" charset="0"/>
                          <a:ea typeface="MS PGothic" pitchFamily="34" charset="-128"/>
                        </a:rPr>
                        <a:t>Emettre des messages écrits … les commandes d</a:t>
                      </a:r>
                      <a:r>
                        <a:rPr kumimoji="0" lang="ja-JP" altLang="fr-FR" sz="1800" b="0" i="0" u="none" strike="noStrike" cap="none" normalizeH="0" baseline="0" smtClean="0">
                          <a:ln>
                            <a:noFill/>
                          </a:ln>
                          <a:solidFill>
                            <a:schemeClr val="tx1"/>
                          </a:solidFill>
                          <a:effectLst/>
                          <a:latin typeface="Calibri" pitchFamily="34" charset="0"/>
                          <a:ea typeface="MS PGothic" pitchFamily="34" charset="-128"/>
                        </a:rPr>
                        <a:t>’</a:t>
                      </a:r>
                      <a:r>
                        <a:rPr kumimoji="0" lang="fr-FR" altLang="ja-JP" sz="1800" b="0" i="0" u="none" strike="noStrike" cap="none" normalizeH="0" baseline="0" smtClean="0">
                          <a:ln>
                            <a:noFill/>
                          </a:ln>
                          <a:solidFill>
                            <a:schemeClr val="tx1"/>
                          </a:solidFill>
                          <a:effectLst/>
                          <a:latin typeface="Calibri" pitchFamily="34" charset="0"/>
                          <a:ea typeface="MS PGothic" pitchFamily="34" charset="-128"/>
                        </a:rPr>
                        <a:t>écriture</a:t>
                      </a:r>
                      <a:endParaRPr kumimoji="0" lang="fr-FR" sz="1800" b="0" i="0" u="none" strike="noStrike" cap="none" normalizeH="0" baseline="0" smtClean="0">
                        <a:ln>
                          <a:noFill/>
                        </a:ln>
                        <a:solidFill>
                          <a:schemeClr val="tx1"/>
                        </a:solidFill>
                        <a:effectLst/>
                        <a:latin typeface="Calibri" pitchFamily="34" charset="0"/>
                        <a:ea typeface="MS PGothic" pitchFamily="34" charset="-128"/>
                      </a:endParaRPr>
                    </a:p>
                  </a:txBody>
                  <a:tcPr horzOverflow="overflow">
                    <a:lnL>
                      <a:noFill/>
                    </a:lnL>
                    <a:lnR>
                      <a:noFill/>
                    </a:lnR>
                    <a:lnT>
                      <a:noFill/>
                    </a:lnT>
                    <a:lnB>
                      <a:noFill/>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a typeface="MS PGothic" pitchFamily="34" charset="-128"/>
                      </a:endParaRPr>
                    </a:p>
                  </a:txBody>
                  <a:tcPr horzOverflow="overflow">
                    <a:lnL>
                      <a:noFill/>
                    </a:lnL>
                    <a:lnR>
                      <a:noFill/>
                    </a:lnR>
                    <a:lnT>
                      <a:noFill/>
                    </a:lnT>
                    <a:lnB>
                      <a:noFill/>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a typeface="MS PGothic" pitchFamily="34" charset="-128"/>
                      </a:endParaRPr>
                    </a:p>
                  </a:txBody>
                  <a:tcPr horzOverflow="overflow">
                    <a:lnL>
                      <a:noFill/>
                    </a:lnL>
                    <a:lnR>
                      <a:noFill/>
                    </a:lnR>
                    <a:lnT>
                      <a:noFill/>
                    </a:lnT>
                    <a:lnB>
                      <a:noFill/>
                    </a:lnB>
                    <a:lnTlToBr>
                      <a:noFill/>
                    </a:lnTlToBr>
                    <a:lnBlToTr>
                      <a:noFill/>
                    </a:lnBlToTr>
                    <a:solidFill>
                      <a:srgbClr val="00B0F0"/>
                    </a:solidFill>
                  </a:tcPr>
                </a:tc>
              </a:tr>
            </a:tbl>
          </a:graphicData>
        </a:graphic>
      </p:graphicFrame>
      <p:sp>
        <p:nvSpPr>
          <p:cNvPr id="10256" name="Espace réservé de la date 4"/>
          <p:cNvSpPr>
            <a:spLocks noGrp="1"/>
          </p:cNvSpPr>
          <p:nvPr>
            <p:ph type="dt" sz="quarter" idx="10"/>
          </p:nvPr>
        </p:nvSpPr>
        <p:spPr bwMode="auto">
          <a:noFill/>
          <a:ln>
            <a:miter lim="800000"/>
            <a:headEnd/>
            <a:tailEnd/>
          </a:ln>
        </p:spPr>
        <p:txBody>
          <a:bodyPr/>
          <a:lstStyle/>
          <a:p>
            <a:fld id="{3C0C9996-ECEB-468F-8CE5-ABE03F7F8D97}" type="datetime1">
              <a:rPr lang="fr-FR">
                <a:cs typeface="Arial" charset="0"/>
              </a:rPr>
              <a:pPr/>
              <a:t>13/11/2013</a:t>
            </a:fld>
            <a:endParaRPr lang="fr-FR">
              <a:cs typeface="Arial" charset="0"/>
            </a:endParaRPr>
          </a:p>
        </p:txBody>
      </p:sp>
      <p:sp>
        <p:nvSpPr>
          <p:cNvPr id="10257" name="Espace réservé du pied de page 5"/>
          <p:cNvSpPr>
            <a:spLocks noGrp="1"/>
          </p:cNvSpPr>
          <p:nvPr>
            <p:ph type="ftr" sz="quarter" idx="11"/>
          </p:nvPr>
        </p:nvSpPr>
        <p:spPr bwMode="auto">
          <a:noFill/>
          <a:ln>
            <a:miter lim="800000"/>
            <a:headEnd/>
            <a:tailEnd/>
          </a:ln>
        </p:spPr>
        <p:txBody>
          <a:bodyPr/>
          <a:lstStyle/>
          <a:p>
            <a:r>
              <a:rPr lang="fr-FR" smtClean="0">
                <a:latin typeface="Calibri" pitchFamily="34" charset="0"/>
                <a:ea typeface="MS PGothic" pitchFamily="34" charset="-128"/>
              </a:rPr>
              <a:t>DSDEN de la Loire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wrap="square" numCol="1" compatLnSpc="1">
            <a:prstTxWarp prst="textNoShape">
              <a:avLst/>
            </a:prstTxWarp>
          </a:bodyPr>
          <a:lstStyle/>
          <a:p>
            <a:pPr>
              <a:defRPr/>
            </a:pPr>
            <a:r>
              <a:rPr lang="fr-FR" cap="none" smtClean="0">
                <a:effectLst>
                  <a:outerShdw blurRad="38100" dist="38100" dir="2700000" algn="tl">
                    <a:srgbClr val="C0C0C0"/>
                  </a:outerShdw>
                </a:effectLst>
              </a:rPr>
              <a:t>LA RÉGULARITÉ</a:t>
            </a:r>
          </a:p>
        </p:txBody>
      </p:sp>
      <p:sp>
        <p:nvSpPr>
          <p:cNvPr id="7" name="Espace réservé du contenu 6"/>
          <p:cNvSpPr>
            <a:spLocks noGrp="1"/>
          </p:cNvSpPr>
          <p:nvPr>
            <p:ph idx="1"/>
          </p:nvPr>
        </p:nvSpPr>
        <p:spPr>
          <a:xfrm>
            <a:off x="360363" y="2308225"/>
            <a:ext cx="8639175" cy="3992563"/>
          </a:xfrm>
        </p:spPr>
        <p:txBody>
          <a:bodyPr/>
          <a:lstStyle/>
          <a:p>
            <a:pPr marL="0" indent="17463" algn="just">
              <a:buFontTx/>
              <a:buNone/>
              <a:defRPr/>
            </a:pPr>
            <a:r>
              <a:rPr lang="fr-FR" smtClean="0">
                <a:effectLst>
                  <a:outerShdw blurRad="38100" dist="38100" dir="2700000" algn="tl">
                    <a:srgbClr val="C0C0C0"/>
                  </a:outerShdw>
                </a:effectLst>
              </a:rPr>
              <a:t>Penser des situations régulières ... voir ritualisées … d</a:t>
            </a:r>
            <a:r>
              <a:rPr lang="ja-JP" altLang="fr-FR" smtClean="0">
                <a:effectLst>
                  <a:outerShdw blurRad="38100" dist="38100" dir="2700000" algn="tl">
                    <a:srgbClr val="C0C0C0"/>
                  </a:outerShdw>
                </a:effectLst>
              </a:rPr>
              <a:t>’</a:t>
            </a:r>
            <a:r>
              <a:rPr lang="fr-FR" altLang="ja-JP" smtClean="0">
                <a:effectLst>
                  <a:outerShdw blurRad="38100" dist="38100" dir="2700000" algn="tl">
                    <a:srgbClr val="C0C0C0"/>
                  </a:outerShdw>
                </a:effectLst>
              </a:rPr>
              <a:t>activités de produ.ctions d</a:t>
            </a:r>
            <a:r>
              <a:rPr lang="ja-JP" altLang="fr-FR" smtClean="0">
                <a:effectLst>
                  <a:outerShdw blurRad="38100" dist="38100" dir="2700000" algn="tl">
                    <a:srgbClr val="C0C0C0"/>
                  </a:outerShdw>
                </a:effectLst>
              </a:rPr>
              <a:t>’</a:t>
            </a:r>
            <a:r>
              <a:rPr lang="fr-FR" altLang="ja-JP" smtClean="0">
                <a:effectLst>
                  <a:outerShdw blurRad="38100" dist="38100" dir="2700000" algn="tl">
                    <a:srgbClr val="C0C0C0"/>
                  </a:outerShdw>
                </a:effectLst>
              </a:rPr>
              <a:t>écrit </a:t>
            </a:r>
            <a:r>
              <a:rPr lang="fr-FR" altLang="ja-JP" b="1" i="1" u="sng" smtClean="0">
                <a:effectLst>
                  <a:outerShdw blurRad="38100" dist="38100" dir="2700000" algn="tl">
                    <a:srgbClr val="C0C0C0"/>
                  </a:outerShdw>
                </a:effectLst>
              </a:rPr>
              <a:t>courts</a:t>
            </a:r>
            <a:endParaRPr lang="fr-FR" b="1" i="1" u="sng" smtClean="0">
              <a:effectLst>
                <a:outerShdw blurRad="38100" dist="38100" dir="2700000" algn="tl">
                  <a:srgbClr val="C0C0C0"/>
                </a:outerShdw>
              </a:effectLst>
            </a:endParaRPr>
          </a:p>
        </p:txBody>
      </p:sp>
      <p:sp>
        <p:nvSpPr>
          <p:cNvPr id="11268" name="Espace réservé de la date 3"/>
          <p:cNvSpPr>
            <a:spLocks noGrp="1"/>
          </p:cNvSpPr>
          <p:nvPr>
            <p:ph type="dt" sz="quarter" idx="10"/>
          </p:nvPr>
        </p:nvSpPr>
        <p:spPr bwMode="auto">
          <a:noFill/>
          <a:ln>
            <a:miter lim="800000"/>
            <a:headEnd/>
            <a:tailEnd/>
          </a:ln>
        </p:spPr>
        <p:txBody>
          <a:bodyPr/>
          <a:lstStyle/>
          <a:p>
            <a:fld id="{E18C4566-FAFE-4205-8F4E-4D113B593014}" type="datetime1">
              <a:rPr lang="fr-FR">
                <a:cs typeface="Arial" charset="0"/>
              </a:rPr>
              <a:pPr/>
              <a:t>13/11/2013</a:t>
            </a:fld>
            <a:endParaRPr lang="fr-FR">
              <a:cs typeface="Arial" charset="0"/>
            </a:endParaRPr>
          </a:p>
        </p:txBody>
      </p:sp>
      <p:sp>
        <p:nvSpPr>
          <p:cNvPr id="11269" name="Espace réservé du pied de page 4"/>
          <p:cNvSpPr>
            <a:spLocks noGrp="1"/>
          </p:cNvSpPr>
          <p:nvPr>
            <p:ph type="ftr" sz="quarter" idx="11"/>
          </p:nvPr>
        </p:nvSpPr>
        <p:spPr bwMode="auto">
          <a:noFill/>
          <a:ln>
            <a:miter lim="800000"/>
            <a:headEnd/>
            <a:tailEnd/>
          </a:ln>
        </p:spPr>
        <p:txBody>
          <a:bodyPr/>
          <a:lstStyle/>
          <a:p>
            <a:r>
              <a:rPr lang="fr-FR" smtClean="0">
                <a:latin typeface="Calibri" pitchFamily="34" charset="0"/>
                <a:ea typeface="MS PGothic" pitchFamily="34" charset="-128"/>
              </a:rPr>
              <a:t>DSDEN de la Loire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wrap="square" numCol="1" compatLnSpc="1">
            <a:prstTxWarp prst="textNoShape">
              <a:avLst/>
            </a:prstTxWarp>
          </a:bodyPr>
          <a:lstStyle/>
          <a:p>
            <a:pPr>
              <a:defRPr/>
            </a:pPr>
            <a:r>
              <a:rPr lang="fr-FR" cap="none" smtClean="0">
                <a:effectLst>
                  <a:outerShdw blurRad="38100" dist="38100" dir="2700000" algn="tl">
                    <a:srgbClr val="C0C0C0"/>
                  </a:outerShdw>
                </a:effectLst>
              </a:rPr>
              <a:t>L</a:t>
            </a:r>
            <a:r>
              <a:rPr lang="fr-FR" altLang="fr-FR" cap="none" smtClean="0">
                <a:effectLst>
                  <a:outerShdw blurRad="38100" dist="38100" dir="2700000" algn="tl">
                    <a:srgbClr val="C0C0C0"/>
                  </a:outerShdw>
                </a:effectLst>
              </a:rPr>
              <a:t>’</a:t>
            </a:r>
            <a:r>
              <a:rPr lang="fr-FR" cap="none" smtClean="0">
                <a:effectLst>
                  <a:outerShdw blurRad="38100" dist="38100" dir="2700000" algn="tl">
                    <a:srgbClr val="C0C0C0"/>
                  </a:outerShdw>
                </a:effectLst>
              </a:rPr>
              <a:t>ORGANISATION de la CLASSE</a:t>
            </a:r>
          </a:p>
        </p:txBody>
      </p:sp>
      <p:sp>
        <p:nvSpPr>
          <p:cNvPr id="7" name="Espace réservé du contenu 6"/>
          <p:cNvSpPr>
            <a:spLocks noGrp="1"/>
          </p:cNvSpPr>
          <p:nvPr>
            <p:ph idx="1"/>
          </p:nvPr>
        </p:nvSpPr>
        <p:spPr>
          <a:xfrm>
            <a:off x="360363" y="2308225"/>
            <a:ext cx="8639175" cy="3992563"/>
          </a:xfrm>
        </p:spPr>
        <p:txBody>
          <a:bodyPr/>
          <a:lstStyle/>
          <a:p>
            <a:pPr marL="0" indent="17463" algn="just">
              <a:buFontTx/>
              <a:buNone/>
              <a:defRPr/>
            </a:pPr>
            <a:r>
              <a:rPr lang="fr-FR" smtClean="0">
                <a:effectLst>
                  <a:outerShdw blurRad="38100" dist="38100" dir="2700000" algn="tl">
                    <a:srgbClr val="C0C0C0"/>
                  </a:outerShdw>
                </a:effectLst>
              </a:rPr>
              <a:t>Penser des organisations de classe qui permettent un travail avec un groupe d</a:t>
            </a:r>
            <a:r>
              <a:rPr lang="fr-FR" altLang="fr-FR" smtClean="0">
                <a:effectLst>
                  <a:outerShdw blurRad="38100" dist="38100" dir="2700000" algn="tl">
                    <a:srgbClr val="C0C0C0"/>
                  </a:outerShdw>
                </a:effectLst>
              </a:rPr>
              <a:t>’</a:t>
            </a:r>
            <a:r>
              <a:rPr lang="fr-FR" smtClean="0">
                <a:effectLst>
                  <a:outerShdw blurRad="38100" dist="38100" dir="2700000" algn="tl">
                    <a:srgbClr val="C0C0C0"/>
                  </a:outerShdw>
                </a:effectLst>
              </a:rPr>
              <a:t>élèves (de la demi classe au petit groupe).</a:t>
            </a:r>
          </a:p>
          <a:p>
            <a:pPr marL="0" indent="17463" algn="just">
              <a:buFontTx/>
              <a:buNone/>
              <a:defRPr/>
            </a:pPr>
            <a:endParaRPr lang="fr-FR" b="1" i="1" u="sng" smtClean="0">
              <a:effectLst>
                <a:outerShdw blurRad="38100" dist="38100" dir="2700000" algn="tl">
                  <a:srgbClr val="C0C0C0"/>
                </a:outerShdw>
              </a:effectLst>
            </a:endParaRPr>
          </a:p>
          <a:p>
            <a:pPr marL="0" indent="17463" algn="just">
              <a:buFontTx/>
              <a:buNone/>
              <a:defRPr/>
            </a:pPr>
            <a:r>
              <a:rPr lang="fr-FR" smtClean="0">
                <a:effectLst>
                  <a:outerShdw blurRad="38100" dist="38100" dir="2700000" algn="tl">
                    <a:srgbClr val="C0C0C0"/>
                  </a:outerShdw>
                </a:effectLst>
              </a:rPr>
              <a:t>Favoriser la coopération : travail à deux, à quatre autour des contraintes d</a:t>
            </a:r>
            <a:r>
              <a:rPr lang="fr-FR" altLang="fr-FR" smtClean="0">
                <a:effectLst>
                  <a:outerShdw blurRad="38100" dist="38100" dir="2700000" algn="tl">
                    <a:srgbClr val="C0C0C0"/>
                  </a:outerShdw>
                </a:effectLst>
              </a:rPr>
              <a:t>’</a:t>
            </a:r>
            <a:r>
              <a:rPr lang="fr-FR" smtClean="0">
                <a:effectLst>
                  <a:outerShdw blurRad="38100" dist="38100" dir="2700000" algn="tl">
                    <a:srgbClr val="C0C0C0"/>
                  </a:outerShdw>
                </a:effectLst>
              </a:rPr>
              <a:t>écriture …  même si ça fait du bruit.  </a:t>
            </a:r>
          </a:p>
        </p:txBody>
      </p:sp>
      <p:sp>
        <p:nvSpPr>
          <p:cNvPr id="12292" name="Espace réservé de la date 3"/>
          <p:cNvSpPr>
            <a:spLocks noGrp="1"/>
          </p:cNvSpPr>
          <p:nvPr>
            <p:ph type="dt" sz="quarter" idx="10"/>
          </p:nvPr>
        </p:nvSpPr>
        <p:spPr bwMode="auto">
          <a:noFill/>
          <a:ln>
            <a:miter lim="800000"/>
            <a:headEnd/>
            <a:tailEnd/>
          </a:ln>
        </p:spPr>
        <p:txBody>
          <a:bodyPr/>
          <a:lstStyle/>
          <a:p>
            <a:fld id="{7011E624-3D0B-47E4-9CD9-ED24B2782222}" type="datetime1">
              <a:rPr lang="fr-FR">
                <a:cs typeface="Arial" charset="0"/>
              </a:rPr>
              <a:pPr/>
              <a:t>13/11/2013</a:t>
            </a:fld>
            <a:endParaRPr lang="fr-FR">
              <a:cs typeface="Arial" charset="0"/>
            </a:endParaRPr>
          </a:p>
        </p:txBody>
      </p:sp>
      <p:sp>
        <p:nvSpPr>
          <p:cNvPr id="12293" name="Espace réservé du pied de page 4"/>
          <p:cNvSpPr>
            <a:spLocks noGrp="1"/>
          </p:cNvSpPr>
          <p:nvPr>
            <p:ph type="ftr" sz="quarter" idx="11"/>
          </p:nvPr>
        </p:nvSpPr>
        <p:spPr bwMode="auto">
          <a:noFill/>
          <a:ln>
            <a:miter lim="800000"/>
            <a:headEnd/>
            <a:tailEnd/>
          </a:ln>
        </p:spPr>
        <p:txBody>
          <a:bodyPr/>
          <a:lstStyle/>
          <a:p>
            <a:r>
              <a:rPr lang="fr-FR" smtClean="0">
                <a:latin typeface="Calibri" pitchFamily="34" charset="0"/>
                <a:ea typeface="MS PGothic" pitchFamily="34" charset="-128"/>
              </a:rPr>
              <a:t>DSDEN de la Loire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wrap="square" numCol="1" compatLnSpc="1">
            <a:prstTxWarp prst="textNoShape">
              <a:avLst/>
            </a:prstTxWarp>
          </a:bodyPr>
          <a:lstStyle/>
          <a:p>
            <a:pPr>
              <a:defRPr/>
            </a:pPr>
            <a:r>
              <a:rPr lang="fr-FR" cap="none" smtClean="0">
                <a:effectLst>
                  <a:outerShdw blurRad="38100" dist="38100" dir="2700000" algn="tl">
                    <a:srgbClr val="C0C0C0"/>
                  </a:outerShdw>
                </a:effectLst>
              </a:rPr>
              <a:t>ECRIRE DANS TOUTES LES DISCIPLINES</a:t>
            </a:r>
          </a:p>
        </p:txBody>
      </p:sp>
      <p:sp>
        <p:nvSpPr>
          <p:cNvPr id="7" name="Espace réservé du contenu 6"/>
          <p:cNvSpPr>
            <a:spLocks noGrp="1"/>
          </p:cNvSpPr>
          <p:nvPr>
            <p:ph idx="1"/>
          </p:nvPr>
        </p:nvSpPr>
        <p:spPr>
          <a:xfrm>
            <a:off x="360363" y="2308225"/>
            <a:ext cx="8639175" cy="3992563"/>
          </a:xfrm>
        </p:spPr>
        <p:txBody>
          <a:bodyPr/>
          <a:lstStyle/>
          <a:p>
            <a:pPr marL="0" indent="17463" algn="just">
              <a:buFontTx/>
              <a:buNone/>
              <a:defRPr/>
            </a:pPr>
            <a:r>
              <a:rPr lang="fr-FR" smtClean="0">
                <a:effectLst>
                  <a:outerShdw blurRad="38100" dist="38100" dir="2700000" algn="tl">
                    <a:srgbClr val="C0C0C0"/>
                  </a:outerShdw>
                </a:effectLst>
              </a:rPr>
              <a:t>Aborder de cette manière tous les types d</a:t>
            </a:r>
            <a:r>
              <a:rPr lang="ja-JP" altLang="fr-FR" smtClean="0">
                <a:effectLst>
                  <a:outerShdw blurRad="38100" dist="38100" dir="2700000" algn="tl">
                    <a:srgbClr val="C0C0C0"/>
                  </a:outerShdw>
                </a:effectLst>
              </a:rPr>
              <a:t>’</a:t>
            </a:r>
            <a:r>
              <a:rPr lang="fr-FR" altLang="ja-JP" smtClean="0">
                <a:effectLst>
                  <a:outerShdw blurRad="38100" dist="38100" dir="2700000" algn="tl">
                    <a:srgbClr val="C0C0C0"/>
                  </a:outerShdw>
                </a:effectLst>
              </a:rPr>
              <a:t>écrits de par la spécificité des situations et des domaines d</a:t>
            </a:r>
            <a:r>
              <a:rPr lang="ja-JP" altLang="fr-FR" smtClean="0">
                <a:effectLst>
                  <a:outerShdw blurRad="38100" dist="38100" dir="2700000" algn="tl">
                    <a:srgbClr val="C0C0C0"/>
                  </a:outerShdw>
                </a:effectLst>
              </a:rPr>
              <a:t>’</a:t>
            </a:r>
            <a:r>
              <a:rPr lang="fr-FR" altLang="ja-JP" smtClean="0">
                <a:effectLst>
                  <a:outerShdw blurRad="38100" dist="38100" dir="2700000" algn="tl">
                    <a:srgbClr val="C0C0C0"/>
                  </a:outerShdw>
                </a:effectLst>
              </a:rPr>
              <a:t>action.</a:t>
            </a:r>
            <a:endParaRPr lang="fr-FR" b="1" i="1" u="sng" smtClean="0">
              <a:effectLst>
                <a:outerShdw blurRad="38100" dist="38100" dir="2700000" algn="tl">
                  <a:srgbClr val="C0C0C0"/>
                </a:outerShdw>
              </a:effectLst>
            </a:endParaRPr>
          </a:p>
        </p:txBody>
      </p:sp>
      <p:sp>
        <p:nvSpPr>
          <p:cNvPr id="13316" name="Espace réservé de la date 3"/>
          <p:cNvSpPr>
            <a:spLocks noGrp="1"/>
          </p:cNvSpPr>
          <p:nvPr>
            <p:ph type="dt" sz="quarter" idx="10"/>
          </p:nvPr>
        </p:nvSpPr>
        <p:spPr bwMode="auto">
          <a:noFill/>
          <a:ln>
            <a:miter lim="800000"/>
            <a:headEnd/>
            <a:tailEnd/>
          </a:ln>
        </p:spPr>
        <p:txBody>
          <a:bodyPr/>
          <a:lstStyle/>
          <a:p>
            <a:fld id="{9153ECF1-3D9B-4AB9-8E81-FFE6D1424460}" type="datetime1">
              <a:rPr lang="fr-FR">
                <a:cs typeface="Arial" charset="0"/>
              </a:rPr>
              <a:pPr/>
              <a:t>13/11/2013</a:t>
            </a:fld>
            <a:endParaRPr lang="fr-FR">
              <a:cs typeface="Arial" charset="0"/>
            </a:endParaRPr>
          </a:p>
        </p:txBody>
      </p:sp>
      <p:sp>
        <p:nvSpPr>
          <p:cNvPr id="13317" name="Espace réservé du pied de page 4"/>
          <p:cNvSpPr>
            <a:spLocks noGrp="1"/>
          </p:cNvSpPr>
          <p:nvPr>
            <p:ph type="ftr" sz="quarter" idx="11"/>
          </p:nvPr>
        </p:nvSpPr>
        <p:spPr bwMode="auto">
          <a:noFill/>
          <a:ln>
            <a:miter lim="800000"/>
            <a:headEnd/>
            <a:tailEnd/>
          </a:ln>
        </p:spPr>
        <p:txBody>
          <a:bodyPr/>
          <a:lstStyle/>
          <a:p>
            <a:r>
              <a:rPr lang="fr-FR" smtClean="0">
                <a:latin typeface="Calibri" pitchFamily="34" charset="0"/>
                <a:ea typeface="MS PGothic" pitchFamily="34" charset="-128"/>
              </a:rPr>
              <a:t>DSDEN de la Loire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ésentation2011-12_vert">
  <a:themeElements>
    <a:clrScheme name="Nuances de gri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Présentation2011-12_vert</Template>
  <TotalTime>410</TotalTime>
  <Words>1685</Words>
  <Application>Microsoft Office PowerPoint</Application>
  <PresentationFormat>Affichage à l'écran (4:3)</PresentationFormat>
  <Paragraphs>113</Paragraphs>
  <Slides>21</Slides>
  <Notes>6</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21</vt:i4>
      </vt:variant>
    </vt:vector>
  </HeadingPairs>
  <TitlesOfParts>
    <vt:vector size="27" baseType="lpstr">
      <vt:lpstr>Times New Roman</vt:lpstr>
      <vt:lpstr>MS PGothic</vt:lpstr>
      <vt:lpstr>Arial</vt:lpstr>
      <vt:lpstr>Calibri</vt:lpstr>
      <vt:lpstr>Wingdings</vt:lpstr>
      <vt:lpstr>Présentation2011-12_vert</vt:lpstr>
      <vt:lpstr>Ecrire des textes au cycle 2</vt:lpstr>
      <vt:lpstr>RAPPEL HISTORIQUE  ANNE MARIE CHARTIER</vt:lpstr>
      <vt:lpstr>RAPPEL PHILOSPHIQUE MICHEL SERRES</vt:lpstr>
      <vt:lpstr>SELON ELISABETH BAUTIER</vt:lpstr>
      <vt:lpstr>ELISABETH BAUTIER</vt:lpstr>
      <vt:lpstr>GÉRER UNE TRILOGIE … QUE VA-T-ON ÉVALUER ?</vt:lpstr>
      <vt:lpstr>LA RÉGULARITÉ</vt:lpstr>
      <vt:lpstr>L’ORGANISATION de la CLASSE</vt:lpstr>
      <vt:lpstr>ECRIRE DANS TOUTES LES DISCIPLINES</vt:lpstr>
      <vt:lpstr>DIX BONNES RAISONS DE FAIRE PRODUIRE DES TEXTES AU CYCLE 2  …  DIX BONNES RAISONS DE FAIRE ÉCRIRE POUR ENSEIGNER LA LECTURE …  ANDRÉ OUZOULIAS</vt:lpstr>
      <vt:lpstr>1 - DANS LES TÂCHES D'ÉCRITURE, PLUS QUE DE LECTURE, L'ÉLÈVE DOIT MOBILISER SON ATTENTION EN PERMANENCE SUR LE TEXTE</vt:lpstr>
      <vt:lpstr>2 - ÉCRIRE UN TEXTE L'AIDE À COMPRENDRE QUE L'ÉCRITURE NOTE LE LANGAGE (ELLE NE REPRÉSENTE PAS LES CHOSES).  </vt:lpstr>
      <vt:lpstr>3 - QUAND IL PRODUIT SON TEXTE, L'ÉLÈVE DOIT RESTER ATTENTIF À LA FOIS AU SENS (CE QU'IL VEUT DIRE), AU LANGAGE (COMMENT IL VA LE DIRE) ET À LA LANGUE (COMMENT «ÇA S'ÉCRIT »).  </vt:lpstr>
      <vt:lpstr>4 - PRODUIRE UN TEXTE AIDE L'ÉLÈVE À COMPRENDRE EN QUOI CONSISTE L'ACTE DE LIRE.  </vt:lpstr>
      <vt:lpstr>5 - POUR PRODUIRE UN TEXTE, IL FAUT LE FORMULER PRÉALABLEMENT</vt:lpstr>
      <vt:lpstr>6 - POUR ÉCRIRE, IL FAUT COMMENCER À GAUCHE AVEC LES PREMIÈRES LETTRES DU PREMIER MOT ET POURSUIVRE AINSI VERS LA DROITE (DU MOINS, EN FRANÇAIS). </vt:lpstr>
      <vt:lpstr>7 - L'ÉCRITURE OBLIGE À INSCRIRE SUR LA PAGE LES LETTRES LES UNES APRÈS LES AUTRES. ELLE CONDUIT AINSI NATURELLEMENT À L'ÉPELLATION</vt:lpstr>
      <vt:lpstr>8 - L'ÉCRITURE FRÉQUENTE DE TEXTES VA AIDER L'ÉLÈVE À MÉMORISER «AVEC», «AU», «DANS», «ET», «LA»,«QUI», «UN», ETC., </vt:lpstr>
      <vt:lpstr>9 - QUAND L'ENFANT ÉCRIT UN TEXTE, IL DOIT CONSTAMMENT NAVIGUER ENTRE LES MICROSTRUCTURES ET LA MACROSTRUCTURE, LES PLUS PETITES UNITÉS (MOTS ET LETTRES) ET LE SENS GLOBAL, EN PASSANT PAR LES MÉSOSTRUCTURES (GROUPES DE MOTS ET PHRASES). </vt:lpstr>
      <vt:lpstr>10 - QUAND L'ENFANT ÉCRIT SON TEXTE, TOUS LES PROBLÈMES QU'IL A DÛ RÉSOUDRE, TOUTES LES SOLUTIONS QU'IL A TROUVÉES ET TOUTES LES DÉCOUVERTES QU'IL A FAITES LAISSENT DANS SA MÉMOIRE UNE TRACE DURABLE, CAR C'ÉTAIT SON PROJET ET C'EST DEVENU SON TEXTE. </vt:lpstr>
      <vt:lpstr>LE MAÎTRE DE LECTURE DEMANDA ALORS :   «MAIS COMMENT UN ENFANT QUI NE SAIT PAS LIRE PEUT-IL ÉCRIRE ET ÉCRIRE BEAUCOUP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IEN Montbrison</dc:creator>
  <cp:lastModifiedBy>Lenovo User</cp:lastModifiedBy>
  <cp:revision>37</cp:revision>
  <dcterms:created xsi:type="dcterms:W3CDTF">2011-10-20T13:28:28Z</dcterms:created>
  <dcterms:modified xsi:type="dcterms:W3CDTF">2013-11-13T14:59:00Z</dcterms:modified>
</cp:coreProperties>
</file>