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2"/>
  </p:notesMasterIdLst>
  <p:sldIdLst>
    <p:sldId id="256" r:id="rId2"/>
    <p:sldId id="259" r:id="rId3"/>
    <p:sldId id="257" r:id="rId4"/>
    <p:sldId id="260" r:id="rId5"/>
    <p:sldId id="261" r:id="rId6"/>
    <p:sldId id="262" r:id="rId7"/>
    <p:sldId id="263" r:id="rId8"/>
    <p:sldId id="264" r:id="rId9"/>
    <p:sldId id="270" r:id="rId10"/>
    <p:sldId id="266" r:id="rId11"/>
    <p:sldId id="265" r:id="rId12"/>
    <p:sldId id="272" r:id="rId13"/>
    <p:sldId id="297" r:id="rId14"/>
    <p:sldId id="267" r:id="rId15"/>
    <p:sldId id="269" r:id="rId16"/>
    <p:sldId id="268"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9" r:id="rId33"/>
    <p:sldId id="291" r:id="rId34"/>
    <p:sldId id="292" r:id="rId35"/>
    <p:sldId id="293" r:id="rId36"/>
    <p:sldId id="294" r:id="rId37"/>
    <p:sldId id="295" r:id="rId38"/>
    <p:sldId id="296" r:id="rId39"/>
    <p:sldId id="298" r:id="rId40"/>
    <p:sldId id="299" r:id="rId4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412" autoAdjust="0"/>
  </p:normalViewPr>
  <p:slideViewPr>
    <p:cSldViewPr>
      <p:cViewPr varScale="1">
        <p:scale>
          <a:sx n="70" d="100"/>
          <a:sy n="70" d="100"/>
        </p:scale>
        <p:origin x="-1164"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36F553-82C1-4738-ADFA-5B1D856C86E7}" type="datetimeFigureOut">
              <a:rPr lang="fr-FR" smtClean="0"/>
              <a:pPr/>
              <a:t>03/10/2013</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46CDEA-DF75-44A6-BFAB-DFE90805B904}"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TextEdit="1"/>
          </p:cNvSpPr>
          <p:nvPr>
            <p:ph type="sldImg"/>
          </p:nvPr>
        </p:nvSpPr>
        <p:spPr bwMode="auto">
          <a:noFill/>
          <a:ln>
            <a:solidFill>
              <a:srgbClr val="000000"/>
            </a:solidFill>
            <a:miter lim="800000"/>
            <a:headEnd/>
            <a:tailEnd/>
          </a:ln>
        </p:spPr>
      </p:sp>
      <p:sp>
        <p:nvSpPr>
          <p:cNvPr id="116739" name="Rectangle 3"/>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4927178E-D331-42BC-93F1-8A8C72BA9441}" type="datetimeFigureOut">
              <a:rPr lang="fr-FR" smtClean="0"/>
              <a:pPr/>
              <a:t>03/10/2013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CF966E6-58D0-4896-BB7D-7FF6A69265F8}"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927178E-D331-42BC-93F1-8A8C72BA9441}" type="datetimeFigureOut">
              <a:rPr lang="fr-FR" smtClean="0"/>
              <a:pPr/>
              <a:t>03/10/2013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CF966E6-58D0-4896-BB7D-7FF6A69265F8}"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927178E-D331-42BC-93F1-8A8C72BA9441}" type="datetimeFigureOut">
              <a:rPr lang="fr-FR" smtClean="0"/>
              <a:pPr/>
              <a:t>03/10/2013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CF966E6-58D0-4896-BB7D-7FF6A69265F8}"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927178E-D331-42BC-93F1-8A8C72BA9441}" type="datetimeFigureOut">
              <a:rPr lang="fr-FR" smtClean="0"/>
              <a:pPr/>
              <a:t>03/10/2013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CF966E6-58D0-4896-BB7D-7FF6A69265F8}"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4927178E-D331-42BC-93F1-8A8C72BA9441}" type="datetimeFigureOut">
              <a:rPr lang="fr-FR" smtClean="0"/>
              <a:pPr/>
              <a:t>03/10/2013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CF966E6-58D0-4896-BB7D-7FF6A69265F8}"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4927178E-D331-42BC-93F1-8A8C72BA9441}" type="datetimeFigureOut">
              <a:rPr lang="fr-FR" smtClean="0"/>
              <a:pPr/>
              <a:t>03/10/2013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CF966E6-58D0-4896-BB7D-7FF6A69265F8}"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4927178E-D331-42BC-93F1-8A8C72BA9441}" type="datetimeFigureOut">
              <a:rPr lang="fr-FR" smtClean="0"/>
              <a:pPr/>
              <a:t>03/10/2013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ACF966E6-58D0-4896-BB7D-7FF6A69265F8}"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4927178E-D331-42BC-93F1-8A8C72BA9441}" type="datetimeFigureOut">
              <a:rPr lang="fr-FR" smtClean="0"/>
              <a:pPr/>
              <a:t>03/10/2013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ACF966E6-58D0-4896-BB7D-7FF6A69265F8}"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927178E-D331-42BC-93F1-8A8C72BA9441}" type="datetimeFigureOut">
              <a:rPr lang="fr-FR" smtClean="0"/>
              <a:pPr/>
              <a:t>03/10/2013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ACF966E6-58D0-4896-BB7D-7FF6A69265F8}"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4927178E-D331-42BC-93F1-8A8C72BA9441}" type="datetimeFigureOut">
              <a:rPr lang="fr-FR" smtClean="0"/>
              <a:pPr/>
              <a:t>03/10/2013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CF966E6-58D0-4896-BB7D-7FF6A69265F8}"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4927178E-D331-42BC-93F1-8A8C72BA9441}" type="datetimeFigureOut">
              <a:rPr lang="fr-FR" smtClean="0"/>
              <a:pPr/>
              <a:t>03/10/2013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CF966E6-58D0-4896-BB7D-7FF6A69265F8}"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27178E-D331-42BC-93F1-8A8C72BA9441}" type="datetimeFigureOut">
              <a:rPr lang="fr-FR" smtClean="0"/>
              <a:pPr/>
              <a:t>03/10/2013</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F966E6-58D0-4896-BB7D-7FF6A69265F8}"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kalolanea.over-blog.com/article-21600529.html"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NOUVELLEMENT NOMME EN CP</a:t>
            </a:r>
            <a:endParaRPr lang="fr-FR" dirty="0"/>
          </a:p>
        </p:txBody>
      </p:sp>
      <p:sp>
        <p:nvSpPr>
          <p:cNvPr id="3" name="Sous-titre 2"/>
          <p:cNvSpPr>
            <a:spLocks noGrp="1"/>
          </p:cNvSpPr>
          <p:nvPr>
            <p:ph type="subTitle" idx="1"/>
          </p:nvPr>
        </p:nvSpPr>
        <p:spPr/>
        <p:txBody>
          <a:bodyPr/>
          <a:lstStyle/>
          <a:p>
            <a:r>
              <a:rPr lang="fr-FR" dirty="0" smtClean="0"/>
              <a:t>Mardi 1 er octobre 2013</a:t>
            </a:r>
            <a:endParaRPr lang="fr-F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28596" y="642918"/>
            <a:ext cx="7258072" cy="2891154"/>
          </a:xfrm>
        </p:spPr>
        <p:txBody>
          <a:bodyPr>
            <a:normAutofit fontScale="77500" lnSpcReduction="20000"/>
          </a:bodyPr>
          <a:lstStyle/>
          <a:p>
            <a:r>
              <a:rPr lang="fr-FR" b="1" u="sng" dirty="0" smtClean="0"/>
              <a:t>Etape 2 : appropriation du son </a:t>
            </a:r>
          </a:p>
          <a:p>
            <a:pPr>
              <a:buNone/>
            </a:pPr>
            <a:r>
              <a:rPr lang="fr-FR" dirty="0" smtClean="0"/>
              <a:t> Rechercher des mots contenant ce phonème : chaque binôme propose un mot contenant le son </a:t>
            </a:r>
          </a:p>
          <a:p>
            <a:pPr>
              <a:buNone/>
            </a:pPr>
            <a:r>
              <a:rPr lang="fr-FR" dirty="0" smtClean="0"/>
              <a:t>Pigeon vole: dire des mots et lever la main si on entend le son (en fermant les yeux !!!)</a:t>
            </a:r>
          </a:p>
          <a:p>
            <a:pPr>
              <a:buNone/>
            </a:pPr>
            <a:r>
              <a:rPr lang="fr-FR" dirty="0" smtClean="0"/>
              <a:t>Travailler les confusions</a:t>
            </a:r>
          </a:p>
          <a:p>
            <a:pPr>
              <a:buNone/>
            </a:pPr>
            <a:r>
              <a:rPr lang="fr-FR" dirty="0" smtClean="0"/>
              <a:t>Exercices: labyrinthe</a:t>
            </a:r>
          </a:p>
          <a:p>
            <a:endParaRPr lang="fr-FR" dirty="0"/>
          </a:p>
        </p:txBody>
      </p:sp>
      <p:pic>
        <p:nvPicPr>
          <p:cNvPr id="2051" name="Picture 3"/>
          <p:cNvPicPr>
            <a:picLocks noChangeAspect="1" noChangeArrowheads="1"/>
          </p:cNvPicPr>
          <p:nvPr/>
        </p:nvPicPr>
        <p:blipFill>
          <a:blip r:embed="rId2" cstate="print"/>
          <a:srcRect/>
          <a:stretch>
            <a:fillRect/>
          </a:stretch>
        </p:blipFill>
        <p:spPr bwMode="auto">
          <a:xfrm>
            <a:off x="3857620" y="3857628"/>
            <a:ext cx="3914781" cy="2780592"/>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2051"/>
                                        </p:tgtEl>
                                        <p:attrNameLst>
                                          <p:attrName>style.visibility</p:attrName>
                                        </p:attrNameLst>
                                      </p:cBhvr>
                                      <p:to>
                                        <p:strVal val="visible"/>
                                      </p:to>
                                    </p:set>
                                    <p:anim calcmode="lin" valueType="num">
                                      <p:cBhvr additive="base">
                                        <p:cTn id="35" dur="500" fill="hold"/>
                                        <p:tgtEl>
                                          <p:spTgt spid="2051"/>
                                        </p:tgtEl>
                                        <p:attrNameLst>
                                          <p:attrName>ppt_x</p:attrName>
                                        </p:attrNameLst>
                                      </p:cBhvr>
                                      <p:tavLst>
                                        <p:tav tm="0">
                                          <p:val>
                                            <p:strVal val="#ppt_x"/>
                                          </p:val>
                                        </p:tav>
                                        <p:tav tm="100000">
                                          <p:val>
                                            <p:strVal val="#ppt_x"/>
                                          </p:val>
                                        </p:tav>
                                      </p:tavLst>
                                    </p:anim>
                                    <p:anim calcmode="lin" valueType="num">
                                      <p:cBhvr additive="base">
                                        <p:cTn id="36"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285720" y="214290"/>
            <a:ext cx="7643866" cy="2031325"/>
          </a:xfrm>
          <a:prstGeom prst="rect">
            <a:avLst/>
          </a:prstGeom>
          <a:noFill/>
        </p:spPr>
        <p:txBody>
          <a:bodyPr wrap="square" rtlCol="0">
            <a:spAutoFit/>
          </a:bodyPr>
          <a:lstStyle/>
          <a:p>
            <a:pPr>
              <a:buNone/>
            </a:pPr>
            <a:r>
              <a:rPr lang="fr-FR" b="1" u="sng" dirty="0" smtClean="0"/>
              <a:t>Etape 3 : mes mots référents </a:t>
            </a:r>
            <a:endParaRPr lang="fr-FR" dirty="0" smtClean="0"/>
          </a:p>
          <a:p>
            <a:pPr>
              <a:buNone/>
            </a:pPr>
            <a:r>
              <a:rPr lang="fr-FR" b="1" dirty="0" smtClean="0"/>
              <a:t> </a:t>
            </a:r>
            <a:r>
              <a:rPr lang="fr-FR" dirty="0" smtClean="0"/>
              <a:t>Se mettre par groupe et choisir des mots contenant le son  que l’on aimerait savoir écrire et essayer de les écrire.</a:t>
            </a:r>
          </a:p>
          <a:p>
            <a:r>
              <a:rPr lang="fr-FR" b="1" u="sng" dirty="0" smtClean="0"/>
              <a:t>Pourquoi ?</a:t>
            </a:r>
          </a:p>
          <a:p>
            <a:pPr>
              <a:buNone/>
            </a:pPr>
            <a:endParaRPr lang="fr-FR" dirty="0" smtClean="0"/>
          </a:p>
          <a:p>
            <a:pPr>
              <a:buNone/>
            </a:pPr>
            <a:endParaRPr lang="fr-FR" dirty="0" smtClean="0"/>
          </a:p>
          <a:p>
            <a:endParaRPr lang="fr-FR" dirty="0"/>
          </a:p>
        </p:txBody>
      </p:sp>
      <p:sp>
        <p:nvSpPr>
          <p:cNvPr id="6" name="Espace réservé du contenu 5"/>
          <p:cNvSpPr>
            <a:spLocks noGrp="1"/>
          </p:cNvSpPr>
          <p:nvPr>
            <p:ph idx="1"/>
          </p:nvPr>
        </p:nvSpPr>
        <p:spPr>
          <a:xfrm>
            <a:off x="214282" y="1428736"/>
            <a:ext cx="7481918" cy="5027000"/>
          </a:xfrm>
        </p:spPr>
        <p:txBody>
          <a:bodyPr>
            <a:normAutofit fontScale="70000" lnSpcReduction="20000"/>
          </a:bodyPr>
          <a:lstStyle/>
          <a:p>
            <a:pPr>
              <a:buNone/>
            </a:pPr>
            <a:r>
              <a:rPr lang="fr-FR" b="1" u="sng" dirty="0" smtClean="0"/>
              <a:t>Lire au CP (2), page 11 :</a:t>
            </a:r>
            <a:r>
              <a:rPr lang="fr-FR" dirty="0" smtClean="0"/>
              <a:t> </a:t>
            </a:r>
          </a:p>
          <a:p>
            <a:pPr>
              <a:buNone/>
            </a:pPr>
            <a:r>
              <a:rPr lang="fr-FR" i="1" u="sng" dirty="0" smtClean="0"/>
              <a:t>« L’encodage de mots nouveaux :</a:t>
            </a:r>
            <a:r>
              <a:rPr lang="fr-FR" dirty="0" smtClean="0"/>
              <a:t> </a:t>
            </a:r>
            <a:r>
              <a:rPr lang="fr-FR" i="1" dirty="0" smtClean="0"/>
              <a:t>Une bonne manière de voir où en sont les élèves dans leur appropriation des clés techniques de la correspondance oral/écrit consiste à leur soumettre des problèmes d’encodage de mots « nouveaux ». Mis en situation d’écrire des mots qu’ils ne connaissent pas, les élèves se posent des questions qui révèlent où ils en sont dans leur conception du rapport entre oral et écrit, en particulier si le principe alphabétique est bien intégré. Au fur et à mesure que l’on progresse dans le mot que l’on est obligé de décomposer pour le « maîtriser », on fait appel à des mots-référence, on s’interroge sur des découpages (en syllabes, en morphèmes, en phonèmes avec la recherche de leurs correspondants écrits). La recherche individuelle suivie d’une mise en commun dans un petit groupe avec des échanges sur les stratégies employées peut se renouveler quotidiennement ; pour les élèves plus autonomes, la recherche individuelle peut porter sur des mots plus complexes. »</a:t>
            </a:r>
            <a:endParaRPr lang="fr-FR" dirty="0" smtClean="0"/>
          </a:p>
          <a:p>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 calcmode="lin" valueType="num">
                                      <p:cBhvr additive="base">
                                        <p:cTn id="2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0" end="0"/>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 calcmode="lin" valueType="num">
                                      <p:cBhvr additive="base">
                                        <p:cTn id="2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857232"/>
            <a:ext cx="7624762" cy="5455628"/>
          </a:xfrm>
        </p:spPr>
        <p:txBody>
          <a:bodyPr/>
          <a:lstStyle/>
          <a:p>
            <a:r>
              <a:rPr lang="fr-FR" dirty="0" smtClean="0"/>
              <a:t>Tableau encodage </a:t>
            </a:r>
            <a:endParaRPr lang="fr-FR" dirty="0"/>
          </a:p>
        </p:txBody>
      </p:sp>
      <p:pic>
        <p:nvPicPr>
          <p:cNvPr id="4" name="Picture 2"/>
          <p:cNvPicPr>
            <a:picLocks noChangeAspect="1" noChangeArrowheads="1"/>
          </p:cNvPicPr>
          <p:nvPr/>
        </p:nvPicPr>
        <p:blipFill>
          <a:blip r:embed="rId2" cstate="print"/>
          <a:srcRect/>
          <a:stretch>
            <a:fillRect/>
          </a:stretch>
        </p:blipFill>
        <p:spPr bwMode="auto">
          <a:xfrm>
            <a:off x="6000760" y="2143116"/>
            <a:ext cx="2914650" cy="4114800"/>
          </a:xfrm>
          <a:prstGeom prst="rect">
            <a:avLst/>
          </a:prstGeom>
          <a:noFill/>
          <a:ln w="9525">
            <a:noFill/>
            <a:miter lim="800000"/>
            <a:headEnd/>
            <a:tailEnd/>
          </a:ln>
          <a:effectLst/>
        </p:spPr>
      </p:pic>
      <p:sp>
        <p:nvSpPr>
          <p:cNvPr id="5" name="ZoneTexte 4"/>
          <p:cNvSpPr txBox="1"/>
          <p:nvPr/>
        </p:nvSpPr>
        <p:spPr>
          <a:xfrm>
            <a:off x="428596" y="0"/>
            <a:ext cx="7215238" cy="1477328"/>
          </a:xfrm>
          <a:prstGeom prst="rect">
            <a:avLst/>
          </a:prstGeom>
          <a:noFill/>
        </p:spPr>
        <p:txBody>
          <a:bodyPr wrap="square" rtlCol="0">
            <a:spAutoFit/>
          </a:bodyPr>
          <a:lstStyle/>
          <a:p>
            <a:r>
              <a:rPr lang="fr-FR" b="1" u="sng" dirty="0" smtClean="0"/>
              <a:t>Comment?</a:t>
            </a:r>
          </a:p>
          <a:p>
            <a:pPr>
              <a:buFontTx/>
              <a:buChar char="-"/>
            </a:pPr>
            <a:r>
              <a:rPr lang="fr-FR" b="1" u="sng" dirty="0" smtClean="0"/>
              <a:t>Première maîtrise de l'écrit, M. </a:t>
            </a:r>
            <a:r>
              <a:rPr lang="fr-FR" b="1" u="sng" dirty="0" err="1" smtClean="0"/>
              <a:t>Brigaudiot</a:t>
            </a:r>
            <a:r>
              <a:rPr lang="fr-FR" b="1" u="sng" dirty="0" smtClean="0"/>
              <a:t> pages 185-188 :</a:t>
            </a:r>
          </a:p>
          <a:p>
            <a:r>
              <a:rPr lang="fr-FR" dirty="0" smtClean="0">
                <a:hlinkClick r:id="rId3"/>
              </a:rPr>
              <a:t>http://kalolanea.over-blog.com/article-21600529.html</a:t>
            </a:r>
            <a:endParaRPr lang="fr-FR" dirty="0" smtClean="0"/>
          </a:p>
          <a:p>
            <a:r>
              <a:rPr lang="fr-FR" dirty="0" smtClean="0"/>
              <a:t> </a:t>
            </a:r>
          </a:p>
          <a:p>
            <a:endParaRPr lang="fr-FR" dirty="0"/>
          </a:p>
        </p:txBody>
      </p:sp>
      <p:sp>
        <p:nvSpPr>
          <p:cNvPr id="7" name="ZoneTexte 6"/>
          <p:cNvSpPr txBox="1"/>
          <p:nvPr/>
        </p:nvSpPr>
        <p:spPr>
          <a:xfrm>
            <a:off x="285720" y="1357298"/>
            <a:ext cx="5500726" cy="5355312"/>
          </a:xfrm>
          <a:prstGeom prst="rect">
            <a:avLst/>
          </a:prstGeom>
          <a:noFill/>
        </p:spPr>
        <p:txBody>
          <a:bodyPr wrap="square" rtlCol="0">
            <a:spAutoFit/>
          </a:bodyPr>
          <a:lstStyle/>
          <a:p>
            <a:r>
              <a:rPr lang="fr-FR" i="1" dirty="0" smtClean="0"/>
              <a:t>« La consigne donnée aux enfants est "d'essayer d'écrire un mot tout seul, comme on sait, parce que ça sert à apprendre à écrire et à lire". (...) A partir de là, les enfants vont prendre l'habitude d'écrire 3 ou 4 mots chaque jour, sur leur classeur d'écriture". C'est une activité collective durant les deux premiers mois de CP et elle se poursuivra par un travail entre le maître et les seuls enfants qui n'ont pas découvert le principe alphabétique et ne déchiffrent pas du tout en lecture.(...)</a:t>
            </a:r>
            <a:br>
              <a:rPr lang="fr-FR" i="1" dirty="0" smtClean="0"/>
            </a:br>
            <a:r>
              <a:rPr lang="fr-FR" i="1" dirty="0" smtClean="0"/>
              <a:t>Dans les moments collectifs, le maître demande à un enfant : « tu expliques comment tu as fait ? » puis explique lui-même en décomposant par syllabe et par phonème-graphème.(...) Ces encodages réguliers se présentent donc avec l’essai de l’élève et l’écriture experte en-dessous. Ils sont rassemblés dans une partie du classeur d’écriture. »</a:t>
            </a:r>
            <a:endParaRPr lang="fr-FR" dirty="0" smtClean="0"/>
          </a:p>
          <a:p>
            <a:endParaRPr lang="fr-FR" dirty="0"/>
          </a:p>
        </p:txBody>
      </p:sp>
      <p:pic>
        <p:nvPicPr>
          <p:cNvPr id="7170" name="Picture 2" descr="C:\Documents and Settings\utilisateur\Bureau\bri.jpg"/>
          <p:cNvPicPr>
            <a:picLocks noChangeAspect="1" noChangeArrowheads="1"/>
          </p:cNvPicPr>
          <p:nvPr/>
        </p:nvPicPr>
        <p:blipFill>
          <a:blip r:embed="rId4" cstate="print"/>
          <a:srcRect/>
          <a:stretch>
            <a:fillRect/>
          </a:stretch>
        </p:blipFill>
        <p:spPr bwMode="auto">
          <a:xfrm>
            <a:off x="6929454" y="0"/>
            <a:ext cx="1114423" cy="189731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170"/>
                                        </p:tgtEl>
                                        <p:attrNameLst>
                                          <p:attrName>style.visibility</p:attrName>
                                        </p:attrNameLst>
                                      </p:cBhvr>
                                      <p:to>
                                        <p:strVal val="visible"/>
                                      </p:to>
                                    </p:set>
                                    <p:anim calcmode="lin" valueType="num">
                                      <p:cBhvr additive="base">
                                        <p:cTn id="25" dur="500" fill="hold"/>
                                        <p:tgtEl>
                                          <p:spTgt spid="7170"/>
                                        </p:tgtEl>
                                        <p:attrNameLst>
                                          <p:attrName>ppt_x</p:attrName>
                                        </p:attrNameLst>
                                      </p:cBhvr>
                                      <p:tavLst>
                                        <p:tav tm="0">
                                          <p:val>
                                            <p:strVal val="#ppt_x"/>
                                          </p:val>
                                        </p:tav>
                                        <p:tav tm="100000">
                                          <p:val>
                                            <p:strVal val="#ppt_x"/>
                                          </p:val>
                                        </p:tav>
                                      </p:tavLst>
                                    </p:anim>
                                    <p:anim calcmode="lin" valueType="num">
                                      <p:cBhvr additive="base">
                                        <p:cTn id="26" dur="500" fill="hold"/>
                                        <p:tgtEl>
                                          <p:spTgt spid="717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anim calcmode="lin" valueType="num">
                                      <p:cBhvr additive="base">
                                        <p:cTn id="31"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ppt_x"/>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7239000" cy="1143000"/>
          </a:xfrm>
        </p:spPr>
        <p:txBody>
          <a:bodyPr/>
          <a:lstStyle/>
          <a:p>
            <a:r>
              <a:rPr lang="fr-FR" cap="none" dirty="0" smtClean="0"/>
              <a:t>Expliciter les procédures</a:t>
            </a:r>
            <a:endParaRPr lang="fr-FR" cap="none" dirty="0"/>
          </a:p>
        </p:txBody>
      </p:sp>
      <p:pic>
        <p:nvPicPr>
          <p:cNvPr id="8194" name="Picture 2" descr="undefined"/>
          <p:cNvPicPr>
            <a:picLocks noChangeAspect="1" noChangeArrowheads="1"/>
          </p:cNvPicPr>
          <p:nvPr/>
        </p:nvPicPr>
        <p:blipFill>
          <a:blip r:embed="rId2" cstate="print"/>
          <a:srcRect/>
          <a:stretch>
            <a:fillRect/>
          </a:stretch>
        </p:blipFill>
        <p:spPr bwMode="auto">
          <a:xfrm>
            <a:off x="428596" y="1142984"/>
            <a:ext cx="4914900" cy="530225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194"/>
                                        </p:tgtEl>
                                        <p:attrNameLst>
                                          <p:attrName>style.visibility</p:attrName>
                                        </p:attrNameLst>
                                      </p:cBhvr>
                                      <p:to>
                                        <p:strVal val="visible"/>
                                      </p:to>
                                    </p:set>
                                    <p:anim calcmode="lin" valueType="num">
                                      <p:cBhvr additive="base">
                                        <p:cTn id="13" dur="500" fill="hold"/>
                                        <p:tgtEl>
                                          <p:spTgt spid="8194"/>
                                        </p:tgtEl>
                                        <p:attrNameLst>
                                          <p:attrName>ppt_x</p:attrName>
                                        </p:attrNameLst>
                                      </p:cBhvr>
                                      <p:tavLst>
                                        <p:tav tm="0">
                                          <p:val>
                                            <p:strVal val="#ppt_x"/>
                                          </p:val>
                                        </p:tav>
                                        <p:tav tm="100000">
                                          <p:val>
                                            <p:strVal val="#ppt_x"/>
                                          </p:val>
                                        </p:tav>
                                      </p:tavLst>
                                    </p:anim>
                                    <p:anim calcmode="lin" valueType="num">
                                      <p:cBhvr additive="base">
                                        <p:cTn id="14" dur="500" fill="hold"/>
                                        <p:tgtEl>
                                          <p:spTgt spid="81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a:buNone/>
            </a:pPr>
            <a:r>
              <a:rPr lang="fr-FR" b="1" u="sng" dirty="0" smtClean="0"/>
              <a:t>Etape 4 : trace écrite </a:t>
            </a:r>
          </a:p>
          <a:p>
            <a:pPr>
              <a:buNone/>
            </a:pPr>
            <a:r>
              <a:rPr lang="fr-FR" dirty="0" smtClean="0"/>
              <a:t>Présentation affiche .</a:t>
            </a:r>
          </a:p>
          <a:p>
            <a:pPr>
              <a:buNone/>
            </a:pPr>
            <a:r>
              <a:rPr lang="fr-FR" dirty="0" smtClean="0"/>
              <a:t>Des exemples de fiches de sons</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539750" y="1844675"/>
            <a:ext cx="1485900" cy="1100138"/>
          </a:xfrm>
          <a:prstGeom prst="rect">
            <a:avLst/>
          </a:prstGeom>
          <a:noFill/>
          <a:ln w="9525">
            <a:noFill/>
            <a:miter lim="800000"/>
            <a:headEnd/>
            <a:tailEnd/>
          </a:ln>
        </p:spPr>
      </p:pic>
      <p:pic>
        <p:nvPicPr>
          <p:cNvPr id="2051" name="Picture 4" descr="a851"/>
          <p:cNvPicPr>
            <a:picLocks noChangeAspect="1" noChangeArrowheads="1"/>
          </p:cNvPicPr>
          <p:nvPr/>
        </p:nvPicPr>
        <p:blipFill>
          <a:blip r:embed="rId3" cstate="print"/>
          <a:srcRect/>
          <a:stretch>
            <a:fillRect/>
          </a:stretch>
        </p:blipFill>
        <p:spPr bwMode="auto">
          <a:xfrm>
            <a:off x="2700338" y="3284538"/>
            <a:ext cx="1377950" cy="2306637"/>
          </a:xfrm>
          <a:prstGeom prst="rect">
            <a:avLst/>
          </a:prstGeom>
          <a:noFill/>
          <a:ln w="9525">
            <a:noFill/>
            <a:miter lim="800000"/>
            <a:headEnd/>
            <a:tailEnd/>
          </a:ln>
        </p:spPr>
      </p:pic>
      <p:pic>
        <p:nvPicPr>
          <p:cNvPr id="2052" name="Picture 5" descr="poules-05"/>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003800" y="3284538"/>
            <a:ext cx="1535113" cy="2070100"/>
          </a:xfrm>
          <a:prstGeom prst="rect">
            <a:avLst/>
          </a:prstGeom>
          <a:noFill/>
          <a:ln w="9525">
            <a:noFill/>
            <a:miter lim="800000"/>
            <a:headEnd/>
            <a:tailEnd/>
          </a:ln>
        </p:spPr>
      </p:pic>
      <p:grpSp>
        <p:nvGrpSpPr>
          <p:cNvPr id="2" name="Group 6"/>
          <p:cNvGrpSpPr>
            <a:grpSpLocks/>
          </p:cNvGrpSpPr>
          <p:nvPr/>
        </p:nvGrpSpPr>
        <p:grpSpPr bwMode="auto">
          <a:xfrm>
            <a:off x="2771775" y="1125538"/>
            <a:ext cx="1439863" cy="431800"/>
            <a:chOff x="1519" y="1707"/>
            <a:chExt cx="907" cy="272"/>
          </a:xfrm>
        </p:grpSpPr>
        <p:sp>
          <p:nvSpPr>
            <p:cNvPr id="2079" name="AutoShape 7"/>
            <p:cNvSpPr>
              <a:spLocks noChangeArrowheads="1"/>
            </p:cNvSpPr>
            <p:nvPr/>
          </p:nvSpPr>
          <p:spPr bwMode="auto">
            <a:xfrm>
              <a:off x="1519" y="1752"/>
              <a:ext cx="907" cy="182"/>
            </a:xfrm>
            <a:prstGeom prst="rightArrow">
              <a:avLst>
                <a:gd name="adj1" fmla="val 50000"/>
                <a:gd name="adj2" fmla="val 124588"/>
              </a:avLst>
            </a:prstGeom>
            <a:solidFill>
              <a:schemeClr val="accent1"/>
            </a:solidFill>
            <a:ln w="9525">
              <a:solidFill>
                <a:schemeClr val="tx1"/>
              </a:solidFill>
              <a:miter lim="800000"/>
              <a:headEnd/>
              <a:tailEnd/>
            </a:ln>
          </p:spPr>
          <p:txBody>
            <a:bodyPr wrap="none" anchor="ctr"/>
            <a:lstStyle/>
            <a:p>
              <a:endParaRPr lang="fr-FR"/>
            </a:p>
          </p:txBody>
        </p:sp>
        <p:sp>
          <p:nvSpPr>
            <p:cNvPr id="2080" name="Oval 8"/>
            <p:cNvSpPr>
              <a:spLocks noChangeArrowheads="1"/>
            </p:cNvSpPr>
            <p:nvPr/>
          </p:nvSpPr>
          <p:spPr bwMode="auto">
            <a:xfrm>
              <a:off x="1519" y="1707"/>
              <a:ext cx="272" cy="272"/>
            </a:xfrm>
            <a:prstGeom prst="ellipse">
              <a:avLst/>
            </a:prstGeom>
            <a:solidFill>
              <a:srgbClr val="FF0000"/>
            </a:solidFill>
            <a:ln w="9525">
              <a:solidFill>
                <a:schemeClr val="tx1"/>
              </a:solidFill>
              <a:round/>
              <a:headEnd/>
              <a:tailEnd/>
            </a:ln>
          </p:spPr>
          <p:txBody>
            <a:bodyPr wrap="none" anchor="ctr"/>
            <a:lstStyle/>
            <a:p>
              <a:endParaRPr lang="fr-FR"/>
            </a:p>
          </p:txBody>
        </p:sp>
      </p:grpSp>
      <p:grpSp>
        <p:nvGrpSpPr>
          <p:cNvPr id="3" name="Group 9"/>
          <p:cNvGrpSpPr>
            <a:grpSpLocks/>
          </p:cNvGrpSpPr>
          <p:nvPr/>
        </p:nvGrpSpPr>
        <p:grpSpPr bwMode="auto">
          <a:xfrm>
            <a:off x="7092950" y="1125538"/>
            <a:ext cx="1439863" cy="431800"/>
            <a:chOff x="1111" y="2206"/>
            <a:chExt cx="907" cy="272"/>
          </a:xfrm>
        </p:grpSpPr>
        <p:sp>
          <p:nvSpPr>
            <p:cNvPr id="2077" name="Oval 10"/>
            <p:cNvSpPr>
              <a:spLocks noChangeArrowheads="1"/>
            </p:cNvSpPr>
            <p:nvPr/>
          </p:nvSpPr>
          <p:spPr bwMode="auto">
            <a:xfrm>
              <a:off x="1746" y="2206"/>
              <a:ext cx="272" cy="272"/>
            </a:xfrm>
            <a:prstGeom prst="ellipse">
              <a:avLst/>
            </a:prstGeom>
            <a:solidFill>
              <a:srgbClr val="FF0000"/>
            </a:solidFill>
            <a:ln w="9525">
              <a:solidFill>
                <a:schemeClr val="tx1"/>
              </a:solidFill>
              <a:round/>
              <a:headEnd/>
              <a:tailEnd/>
            </a:ln>
          </p:spPr>
          <p:txBody>
            <a:bodyPr wrap="none" anchor="ctr"/>
            <a:lstStyle/>
            <a:p>
              <a:endParaRPr lang="fr-FR"/>
            </a:p>
          </p:txBody>
        </p:sp>
        <p:sp>
          <p:nvSpPr>
            <p:cNvPr id="2078" name="AutoShape 11"/>
            <p:cNvSpPr>
              <a:spLocks noChangeArrowheads="1"/>
            </p:cNvSpPr>
            <p:nvPr/>
          </p:nvSpPr>
          <p:spPr bwMode="auto">
            <a:xfrm>
              <a:off x="1111" y="2251"/>
              <a:ext cx="907" cy="182"/>
            </a:xfrm>
            <a:prstGeom prst="rightArrow">
              <a:avLst>
                <a:gd name="adj1" fmla="val 50000"/>
                <a:gd name="adj2" fmla="val 124588"/>
              </a:avLst>
            </a:prstGeom>
            <a:solidFill>
              <a:schemeClr val="accent1"/>
            </a:solidFill>
            <a:ln w="9525">
              <a:solidFill>
                <a:schemeClr val="tx1"/>
              </a:solidFill>
              <a:miter lim="800000"/>
              <a:headEnd/>
              <a:tailEnd/>
            </a:ln>
          </p:spPr>
          <p:txBody>
            <a:bodyPr wrap="none" anchor="ctr"/>
            <a:lstStyle/>
            <a:p>
              <a:endParaRPr lang="fr-FR"/>
            </a:p>
          </p:txBody>
        </p:sp>
      </p:grpSp>
      <p:grpSp>
        <p:nvGrpSpPr>
          <p:cNvPr id="4" name="Group 12"/>
          <p:cNvGrpSpPr>
            <a:grpSpLocks/>
          </p:cNvGrpSpPr>
          <p:nvPr/>
        </p:nvGrpSpPr>
        <p:grpSpPr bwMode="auto">
          <a:xfrm>
            <a:off x="5003800" y="1125538"/>
            <a:ext cx="1439863" cy="431800"/>
            <a:chOff x="3288" y="1616"/>
            <a:chExt cx="907" cy="272"/>
          </a:xfrm>
        </p:grpSpPr>
        <p:sp>
          <p:nvSpPr>
            <p:cNvPr id="2075" name="AutoShape 13"/>
            <p:cNvSpPr>
              <a:spLocks noChangeArrowheads="1"/>
            </p:cNvSpPr>
            <p:nvPr/>
          </p:nvSpPr>
          <p:spPr bwMode="auto">
            <a:xfrm>
              <a:off x="3288" y="1661"/>
              <a:ext cx="907" cy="182"/>
            </a:xfrm>
            <a:prstGeom prst="rightArrow">
              <a:avLst>
                <a:gd name="adj1" fmla="val 50000"/>
                <a:gd name="adj2" fmla="val 124588"/>
              </a:avLst>
            </a:prstGeom>
            <a:solidFill>
              <a:schemeClr val="accent1"/>
            </a:solidFill>
            <a:ln w="9525">
              <a:solidFill>
                <a:schemeClr val="tx1"/>
              </a:solidFill>
              <a:miter lim="800000"/>
              <a:headEnd/>
              <a:tailEnd/>
            </a:ln>
          </p:spPr>
          <p:txBody>
            <a:bodyPr wrap="none" anchor="ctr"/>
            <a:lstStyle/>
            <a:p>
              <a:endParaRPr lang="fr-FR"/>
            </a:p>
          </p:txBody>
        </p:sp>
        <p:sp>
          <p:nvSpPr>
            <p:cNvPr id="2076" name="Oval 14"/>
            <p:cNvSpPr>
              <a:spLocks noChangeArrowheads="1"/>
            </p:cNvSpPr>
            <p:nvPr/>
          </p:nvSpPr>
          <p:spPr bwMode="auto">
            <a:xfrm>
              <a:off x="3515" y="1616"/>
              <a:ext cx="272" cy="272"/>
            </a:xfrm>
            <a:prstGeom prst="ellipse">
              <a:avLst/>
            </a:prstGeom>
            <a:solidFill>
              <a:srgbClr val="FF0000"/>
            </a:solidFill>
            <a:ln w="9525">
              <a:solidFill>
                <a:schemeClr val="tx1"/>
              </a:solidFill>
              <a:round/>
              <a:headEnd/>
              <a:tailEnd/>
            </a:ln>
          </p:spPr>
          <p:txBody>
            <a:bodyPr wrap="none" anchor="ctr"/>
            <a:lstStyle/>
            <a:p>
              <a:endParaRPr lang="fr-FR"/>
            </a:p>
          </p:txBody>
        </p:sp>
      </p:grpSp>
      <p:pic>
        <p:nvPicPr>
          <p:cNvPr id="2056" name="Picture 15"/>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80988" y="476250"/>
            <a:ext cx="835025" cy="1081088"/>
          </a:xfrm>
          <a:prstGeom prst="rect">
            <a:avLst/>
          </a:prstGeom>
          <a:noFill/>
          <a:ln w="9525">
            <a:noFill/>
            <a:miter lim="800000"/>
            <a:headEnd/>
            <a:tailEnd/>
          </a:ln>
        </p:spPr>
      </p:pic>
      <p:pic>
        <p:nvPicPr>
          <p:cNvPr id="2057" name="Picture 50" descr="Loup"/>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985000" y="3429000"/>
            <a:ext cx="2159000" cy="1898650"/>
          </a:xfrm>
          <a:prstGeom prst="rect">
            <a:avLst/>
          </a:prstGeom>
          <a:noFill/>
          <a:ln w="9525">
            <a:noFill/>
            <a:miter lim="800000"/>
            <a:headEnd/>
            <a:tailEnd/>
          </a:ln>
        </p:spPr>
      </p:pic>
      <p:graphicFrame>
        <p:nvGraphicFramePr>
          <p:cNvPr id="7264" name="Group 96"/>
          <p:cNvGraphicFramePr>
            <a:graphicFrameLocks noGrp="1"/>
          </p:cNvGraphicFramePr>
          <p:nvPr/>
        </p:nvGraphicFramePr>
        <p:xfrm>
          <a:off x="0" y="0"/>
          <a:ext cx="9144000" cy="6597651"/>
        </p:xfrm>
        <a:graphic>
          <a:graphicData uri="http://schemas.openxmlformats.org/drawingml/2006/table">
            <a:tbl>
              <a:tblPr/>
              <a:tblGrid>
                <a:gridCol w="2287588"/>
                <a:gridCol w="2168525"/>
                <a:gridCol w="2536825"/>
                <a:gridCol w="2151062"/>
              </a:tblGrid>
              <a:tr h="1649413">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fr-FR" sz="7200" b="0" i="0" u="none" strike="noStrike" cap="none" normalizeH="0" baseline="0" dirty="0" smtClean="0">
                          <a:ln>
                            <a:noFill/>
                          </a:ln>
                          <a:solidFill>
                            <a:schemeClr val="tx1"/>
                          </a:solidFill>
                          <a:effectLst/>
                          <a:latin typeface="Arial" charset="0"/>
                        </a:rPr>
                        <a:t>[</a:t>
                      </a:r>
                      <a:r>
                        <a:rPr kumimoji="0" lang="fr-FR" sz="7200" b="0" i="0" u="none" strike="noStrike" cap="none" normalizeH="0" baseline="0" dirty="0" smtClean="0">
                          <a:ln>
                            <a:noFill/>
                          </a:ln>
                          <a:solidFill>
                            <a:srgbClr val="FF0000"/>
                          </a:solidFill>
                          <a:effectLst/>
                          <a:latin typeface="Arial" charset="0"/>
                        </a:rPr>
                        <a:t>u</a:t>
                      </a:r>
                      <a:r>
                        <a:rPr kumimoji="0" lang="fr-FR" sz="7200" b="0" i="0" u="none" strike="noStrike" cap="none" normalizeH="0" baseline="0" dirty="0" smtClean="0">
                          <a:ln>
                            <a:noFill/>
                          </a:ln>
                          <a:solidFill>
                            <a:schemeClr val="tx1"/>
                          </a:solidFill>
                          <a:effectLst/>
                          <a:latin typeface="Arial"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smtClean="0">
                          <a:ln>
                            <a:noFill/>
                          </a:ln>
                          <a:solidFill>
                            <a:schemeClr val="tx1"/>
                          </a:solidFill>
                          <a:effectLst/>
                          <a:latin typeface="Arial" charset="0"/>
                        </a:rPr>
                        <a:t>Au début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smtClean="0">
                          <a:ln>
                            <a:noFill/>
                          </a:ln>
                          <a:solidFill>
                            <a:schemeClr val="tx1"/>
                          </a:solidFill>
                          <a:effectLst/>
                          <a:latin typeface="Arial" charset="0"/>
                        </a:rPr>
                        <a:t>Au milieu</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smtClean="0">
                          <a:ln>
                            <a:noFill/>
                          </a:ln>
                          <a:solidFill>
                            <a:schemeClr val="tx1"/>
                          </a:solidFill>
                          <a:effectLst/>
                          <a:latin typeface="Arial" charset="0"/>
                        </a:rPr>
                        <a:t>A la fin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482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7200" b="0" i="0" u="none" strike="noStrike" cap="none" normalizeH="0" baseline="0" dirty="0" smtClean="0">
                        <a:ln>
                          <a:noFill/>
                        </a:ln>
                        <a:solidFill>
                          <a:srgbClr val="FF0000"/>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7200" b="0" i="0" u="none" strike="noStrike" cap="none" normalizeH="0" baseline="0" dirty="0" smtClean="0">
                          <a:ln>
                            <a:noFill/>
                          </a:ln>
                          <a:solidFill>
                            <a:srgbClr val="FF0000"/>
                          </a:solidFill>
                          <a:effectLst/>
                          <a:latin typeface="Arial" charset="0"/>
                        </a:rPr>
                        <a:t>ou</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8800" b="0" i="0" u="none" strike="noStrike" cap="none" normalizeH="0" baseline="0" dirty="0" smtClean="0">
                          <a:ln>
                            <a:noFill/>
                          </a:ln>
                          <a:solidFill>
                            <a:srgbClr val="FF0000"/>
                          </a:solidFill>
                          <a:effectLst/>
                          <a:latin typeface="Cursive standard" pitchFamily="2" charset="0"/>
                        </a:rPr>
                        <a:t>ou</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3600" b="0" i="0" u="none" strike="noStrike" cap="none" normalizeH="0" baseline="0" dirty="0" smtClean="0">
                          <a:ln>
                            <a:noFill/>
                          </a:ln>
                          <a:solidFill>
                            <a:schemeClr val="tx1"/>
                          </a:solidFill>
                          <a:effectLst/>
                          <a:latin typeface="Arial" charset="0"/>
                        </a:rPr>
                        <a:t>un </a:t>
                      </a:r>
                      <a:r>
                        <a:rPr kumimoji="0" lang="fr-FR" sz="3600" b="0" i="0" u="none" strike="noStrike" cap="none" normalizeH="0" baseline="0" dirty="0" smtClean="0">
                          <a:ln>
                            <a:noFill/>
                          </a:ln>
                          <a:solidFill>
                            <a:srgbClr val="FF0000"/>
                          </a:solidFill>
                          <a:effectLst/>
                          <a:latin typeface="Arial" charset="0"/>
                        </a:rPr>
                        <a:t>ou</a:t>
                      </a:r>
                      <a:r>
                        <a:rPr kumimoji="0" lang="fr-FR" sz="3600" b="0" i="0" u="none" strike="noStrike" cap="none" normalizeH="0" baseline="0" dirty="0" smtClean="0">
                          <a:ln>
                            <a:noFill/>
                          </a:ln>
                          <a:solidFill>
                            <a:schemeClr val="tx1"/>
                          </a:solidFill>
                          <a:effectLst/>
                          <a:latin typeface="Arial" charset="0"/>
                        </a:rPr>
                        <a:t>rs</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36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36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36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36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000" b="0" i="0" u="none" strike="noStrike" cap="none" normalizeH="0" baseline="0" dirty="0" smtClean="0">
                        <a:ln>
                          <a:noFill/>
                        </a:ln>
                        <a:solidFill>
                          <a:schemeClr val="tx1"/>
                        </a:solidFill>
                        <a:effectLst/>
                        <a:latin typeface="Cursif"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3600" b="0" i="0" u="none" strike="noStrike" cap="none" normalizeH="0" baseline="0" dirty="0" smtClean="0">
                          <a:ln>
                            <a:noFill/>
                          </a:ln>
                          <a:solidFill>
                            <a:schemeClr val="tx1"/>
                          </a:solidFill>
                          <a:effectLst/>
                          <a:latin typeface="Cursive standard" pitchFamily="2" charset="0"/>
                        </a:rPr>
                        <a:t>un </a:t>
                      </a:r>
                      <a:r>
                        <a:rPr kumimoji="0" lang="fr-FR" sz="3600" b="0" i="0" u="none" strike="noStrike" cap="none" normalizeH="0" baseline="0" dirty="0" smtClean="0">
                          <a:ln>
                            <a:noFill/>
                          </a:ln>
                          <a:solidFill>
                            <a:srgbClr val="FF0000"/>
                          </a:solidFill>
                          <a:effectLst/>
                          <a:latin typeface="Cursive standard" pitchFamily="2" charset="0"/>
                        </a:rPr>
                        <a:t>ou</a:t>
                      </a:r>
                      <a:r>
                        <a:rPr kumimoji="0" lang="fr-FR" sz="3600" b="0" i="0" u="none" strike="noStrike" cap="none" normalizeH="0" baseline="0" dirty="0" smtClean="0">
                          <a:ln>
                            <a:noFill/>
                          </a:ln>
                          <a:solidFill>
                            <a:schemeClr val="tx1"/>
                          </a:solidFill>
                          <a:effectLst/>
                          <a:latin typeface="Cursive standard" pitchFamily="2" charset="0"/>
                        </a:rPr>
                        <a:t>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3600" b="0" i="0" u="none" strike="noStrike" cap="none" normalizeH="0" baseline="0" dirty="0" smtClean="0">
                          <a:ln>
                            <a:noFill/>
                          </a:ln>
                          <a:solidFill>
                            <a:schemeClr val="tx1"/>
                          </a:solidFill>
                          <a:effectLst/>
                          <a:latin typeface="Arial" charset="0"/>
                        </a:rPr>
                        <a:t>une p</a:t>
                      </a:r>
                      <a:r>
                        <a:rPr kumimoji="0" lang="fr-FR" sz="3600" b="0" i="0" u="none" strike="noStrike" cap="none" normalizeH="0" baseline="0" dirty="0" smtClean="0">
                          <a:ln>
                            <a:noFill/>
                          </a:ln>
                          <a:solidFill>
                            <a:srgbClr val="FF0000"/>
                          </a:solidFill>
                          <a:effectLst/>
                          <a:latin typeface="Arial" charset="0"/>
                        </a:rPr>
                        <a:t>ou</a:t>
                      </a:r>
                      <a:r>
                        <a:rPr kumimoji="0" lang="fr-FR" sz="3600" b="0" i="0" u="none" strike="noStrike" cap="none" normalizeH="0" baseline="0" dirty="0" smtClean="0">
                          <a:ln>
                            <a:noFill/>
                          </a:ln>
                          <a:solidFill>
                            <a:schemeClr val="tx1"/>
                          </a:solidFill>
                          <a:effectLst/>
                          <a:latin typeface="Arial" charset="0"/>
                        </a:rPr>
                        <a:t>le</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36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36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36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36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000" b="0" i="0" u="none" strike="noStrike" cap="none" normalizeH="0" baseline="0" dirty="0" smtClean="0">
                        <a:ln>
                          <a:noFill/>
                        </a:ln>
                        <a:solidFill>
                          <a:schemeClr val="tx1"/>
                        </a:solidFill>
                        <a:effectLst/>
                        <a:latin typeface="Cursif"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3600" b="0" i="0" u="none" strike="noStrike" cap="none" normalizeH="0" baseline="0" dirty="0" smtClean="0">
                          <a:ln>
                            <a:noFill/>
                          </a:ln>
                          <a:solidFill>
                            <a:schemeClr val="tx1"/>
                          </a:solidFill>
                          <a:effectLst/>
                          <a:latin typeface="Cursive standard" pitchFamily="2" charset="0"/>
                        </a:rPr>
                        <a:t>une p</a:t>
                      </a:r>
                      <a:r>
                        <a:rPr kumimoji="0" lang="fr-FR" sz="3600" b="0" i="0" u="none" strike="noStrike" cap="none" normalizeH="0" baseline="0" dirty="0" smtClean="0">
                          <a:ln>
                            <a:noFill/>
                          </a:ln>
                          <a:solidFill>
                            <a:srgbClr val="FF0000"/>
                          </a:solidFill>
                          <a:effectLst/>
                          <a:latin typeface="Cursive standard" pitchFamily="2" charset="0"/>
                        </a:rPr>
                        <a:t>ou</a:t>
                      </a:r>
                      <a:r>
                        <a:rPr kumimoji="0" lang="fr-FR" sz="3600" b="0" i="0" u="none" strike="noStrike" cap="none" normalizeH="0" baseline="0" dirty="0" smtClean="0">
                          <a:ln>
                            <a:noFill/>
                          </a:ln>
                          <a:solidFill>
                            <a:schemeClr val="tx1"/>
                          </a:solidFill>
                          <a:effectLst/>
                          <a:latin typeface="Cursive standard" pitchFamily="2" charset="0"/>
                        </a:rPr>
                        <a:t>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3600" b="0" i="0" u="none" strike="noStrike" cap="none" normalizeH="0" baseline="0" dirty="0" smtClean="0">
                          <a:ln>
                            <a:noFill/>
                          </a:ln>
                          <a:solidFill>
                            <a:schemeClr val="tx1"/>
                          </a:solidFill>
                          <a:effectLst/>
                          <a:latin typeface="Arial" charset="0"/>
                        </a:rPr>
                        <a:t>un l</a:t>
                      </a:r>
                      <a:r>
                        <a:rPr kumimoji="0" lang="fr-FR" sz="3600" b="0" i="0" u="none" strike="noStrike" cap="none" normalizeH="0" baseline="0" dirty="0" smtClean="0">
                          <a:ln>
                            <a:noFill/>
                          </a:ln>
                          <a:solidFill>
                            <a:srgbClr val="FF0000"/>
                          </a:solidFill>
                          <a:effectLst/>
                          <a:latin typeface="Arial" charset="0"/>
                        </a:rPr>
                        <a:t>ou</a:t>
                      </a:r>
                      <a:r>
                        <a:rPr kumimoji="0" lang="fr-FR" sz="3600" b="0" i="0" u="none" strike="noStrike" cap="none" normalizeH="0" baseline="0" dirty="0" smtClean="0">
                          <a:ln>
                            <a:noFill/>
                          </a:ln>
                          <a:solidFill>
                            <a:schemeClr val="tx1"/>
                          </a:solidFill>
                          <a:effectLst/>
                          <a:latin typeface="Arial" charset="0"/>
                        </a:rPr>
                        <a:t>p</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3600" b="0" i="0" u="none" strike="noStrike" cap="none" normalizeH="0" baseline="0" dirty="0" smtClean="0">
                        <a:ln>
                          <a:noFill/>
                        </a:ln>
                        <a:solidFill>
                          <a:srgbClr val="FF0000"/>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3600" b="0" i="0" u="none" strike="noStrike" cap="none" normalizeH="0" baseline="0" dirty="0" smtClean="0">
                        <a:ln>
                          <a:noFill/>
                        </a:ln>
                        <a:solidFill>
                          <a:srgbClr val="FF0000"/>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3600" b="0" i="0" u="none" strike="noStrike" cap="none" normalizeH="0" baseline="0" dirty="0" smtClean="0">
                        <a:ln>
                          <a:noFill/>
                        </a:ln>
                        <a:solidFill>
                          <a:srgbClr val="FF0000"/>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3600" b="0" i="0" u="none" strike="noStrike" cap="none" normalizeH="0" baseline="0" dirty="0" smtClean="0">
                        <a:ln>
                          <a:noFill/>
                        </a:ln>
                        <a:solidFill>
                          <a:srgbClr val="FF0000"/>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000" b="0" i="0" u="none" strike="noStrike" cap="none" normalizeH="0" baseline="0" dirty="0" smtClean="0">
                        <a:ln>
                          <a:noFill/>
                        </a:ln>
                        <a:solidFill>
                          <a:schemeClr val="tx1"/>
                        </a:solidFill>
                        <a:effectLst/>
                        <a:latin typeface="Cursif"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3600" b="0" i="0" u="none" strike="noStrike" cap="none" normalizeH="0" baseline="0" dirty="0" smtClean="0">
                          <a:ln>
                            <a:noFill/>
                          </a:ln>
                          <a:solidFill>
                            <a:schemeClr val="tx1"/>
                          </a:solidFill>
                          <a:effectLst/>
                          <a:latin typeface="Cursive standard" pitchFamily="2" charset="0"/>
                        </a:rPr>
                        <a:t>un l</a:t>
                      </a:r>
                      <a:r>
                        <a:rPr kumimoji="0" lang="fr-FR" sz="3600" b="0" i="0" u="none" strike="noStrike" cap="none" normalizeH="0" baseline="0" dirty="0" smtClean="0">
                          <a:ln>
                            <a:noFill/>
                          </a:ln>
                          <a:solidFill>
                            <a:srgbClr val="FF0000"/>
                          </a:solidFill>
                          <a:effectLst/>
                          <a:latin typeface="Cursive standard" pitchFamily="2" charset="0"/>
                        </a:rPr>
                        <a:t>ou</a:t>
                      </a:r>
                      <a:r>
                        <a:rPr kumimoji="0" lang="fr-FR" sz="3600" b="0" i="0" u="none" strike="noStrike" cap="none" normalizeH="0" baseline="0" dirty="0" smtClean="0">
                          <a:ln>
                            <a:noFill/>
                          </a:ln>
                          <a:solidFill>
                            <a:schemeClr val="tx1"/>
                          </a:solidFill>
                          <a:effectLst/>
                          <a:latin typeface="Cursive standard" pitchFamily="2" charset="0"/>
                        </a:rPr>
                        <a:t>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Documents and Settings\utilisateur\Bureau\A-.jpg"/>
          <p:cNvPicPr>
            <a:picLocks noChangeAspect="1" noChangeArrowheads="1"/>
          </p:cNvPicPr>
          <p:nvPr/>
        </p:nvPicPr>
        <p:blipFill>
          <a:blip r:embed="rId2" cstate="print"/>
          <a:srcRect/>
          <a:stretch>
            <a:fillRect/>
          </a:stretch>
        </p:blipFill>
        <p:spPr bwMode="auto">
          <a:xfrm>
            <a:off x="347563" y="428604"/>
            <a:ext cx="4010123" cy="2848179"/>
          </a:xfrm>
          <a:prstGeom prst="rect">
            <a:avLst/>
          </a:prstGeom>
          <a:noFill/>
        </p:spPr>
      </p:pic>
      <p:pic>
        <p:nvPicPr>
          <p:cNvPr id="3075" name="Picture 3" descr="C:\Documents and Settings\utilisateur\Bureau\affiches.jpg"/>
          <p:cNvPicPr>
            <a:picLocks noChangeAspect="1" noChangeArrowheads="1"/>
          </p:cNvPicPr>
          <p:nvPr/>
        </p:nvPicPr>
        <p:blipFill>
          <a:blip r:embed="rId3" cstate="print"/>
          <a:srcRect/>
          <a:stretch>
            <a:fillRect/>
          </a:stretch>
        </p:blipFill>
        <p:spPr bwMode="auto">
          <a:xfrm>
            <a:off x="285720" y="3357562"/>
            <a:ext cx="4367216" cy="3304180"/>
          </a:xfrm>
          <a:prstGeom prst="rect">
            <a:avLst/>
          </a:prstGeom>
          <a:noFill/>
        </p:spPr>
      </p:pic>
      <p:pic>
        <p:nvPicPr>
          <p:cNvPr id="3076" name="Picture 4" descr="C:\Documents and Settings\utilisateur\Bureau\tion.jpg"/>
          <p:cNvPicPr>
            <a:picLocks noChangeAspect="1" noChangeArrowheads="1"/>
          </p:cNvPicPr>
          <p:nvPr/>
        </p:nvPicPr>
        <p:blipFill>
          <a:blip r:embed="rId4" cstate="print"/>
          <a:srcRect/>
          <a:stretch>
            <a:fillRect/>
          </a:stretch>
        </p:blipFill>
        <p:spPr bwMode="auto">
          <a:xfrm>
            <a:off x="4357686" y="214290"/>
            <a:ext cx="3640131" cy="2468556"/>
          </a:xfrm>
          <a:prstGeom prst="rect">
            <a:avLst/>
          </a:prstGeom>
          <a:noFill/>
        </p:spPr>
      </p:pic>
      <p:pic>
        <p:nvPicPr>
          <p:cNvPr id="3077" name="Picture 5" descr="C:\Documents and Settings\utilisateur\Bureau\er.jpg"/>
          <p:cNvPicPr>
            <a:picLocks noChangeAspect="1" noChangeArrowheads="1"/>
          </p:cNvPicPr>
          <p:nvPr/>
        </p:nvPicPr>
        <p:blipFill>
          <a:blip r:embed="rId5" cstate="print"/>
          <a:srcRect/>
          <a:stretch>
            <a:fillRect/>
          </a:stretch>
        </p:blipFill>
        <p:spPr bwMode="auto">
          <a:xfrm>
            <a:off x="4609261" y="3143248"/>
            <a:ext cx="3646704" cy="278608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5"/>
                                        </p:tgtEl>
                                        <p:attrNameLst>
                                          <p:attrName>style.visibility</p:attrName>
                                        </p:attrNameLst>
                                      </p:cBhvr>
                                      <p:to>
                                        <p:strVal val="visible"/>
                                      </p:to>
                                    </p:set>
                                    <p:anim calcmode="lin" valueType="num">
                                      <p:cBhvr additive="base">
                                        <p:cTn id="13" dur="500" fill="hold"/>
                                        <p:tgtEl>
                                          <p:spTgt spid="3075"/>
                                        </p:tgtEl>
                                        <p:attrNameLst>
                                          <p:attrName>ppt_x</p:attrName>
                                        </p:attrNameLst>
                                      </p:cBhvr>
                                      <p:tavLst>
                                        <p:tav tm="0">
                                          <p:val>
                                            <p:strVal val="#ppt_x"/>
                                          </p:val>
                                        </p:tav>
                                        <p:tav tm="100000">
                                          <p:val>
                                            <p:strVal val="#ppt_x"/>
                                          </p:val>
                                        </p:tav>
                                      </p:tavLst>
                                    </p:anim>
                                    <p:anim calcmode="lin" valueType="num">
                                      <p:cBhvr additive="base">
                                        <p:cTn id="14" dur="500" fill="hold"/>
                                        <p:tgtEl>
                                          <p:spTgt spid="307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077"/>
                                        </p:tgtEl>
                                        <p:attrNameLst>
                                          <p:attrName>style.visibility</p:attrName>
                                        </p:attrNameLst>
                                      </p:cBhvr>
                                      <p:to>
                                        <p:strVal val="visible"/>
                                      </p:to>
                                    </p:set>
                                    <p:anim calcmode="lin" valueType="num">
                                      <p:cBhvr additive="base">
                                        <p:cTn id="19" dur="500" fill="hold"/>
                                        <p:tgtEl>
                                          <p:spTgt spid="3077"/>
                                        </p:tgtEl>
                                        <p:attrNameLst>
                                          <p:attrName>ppt_x</p:attrName>
                                        </p:attrNameLst>
                                      </p:cBhvr>
                                      <p:tavLst>
                                        <p:tav tm="0">
                                          <p:val>
                                            <p:strVal val="#ppt_x"/>
                                          </p:val>
                                        </p:tav>
                                        <p:tav tm="100000">
                                          <p:val>
                                            <p:strVal val="#ppt_x"/>
                                          </p:val>
                                        </p:tav>
                                      </p:tavLst>
                                    </p:anim>
                                    <p:anim calcmode="lin" valueType="num">
                                      <p:cBhvr additive="base">
                                        <p:cTn id="20" dur="500" fill="hold"/>
                                        <p:tgtEl>
                                          <p:spTgt spid="307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076"/>
                                        </p:tgtEl>
                                        <p:attrNameLst>
                                          <p:attrName>style.visibility</p:attrName>
                                        </p:attrNameLst>
                                      </p:cBhvr>
                                      <p:to>
                                        <p:strVal val="visible"/>
                                      </p:to>
                                    </p:set>
                                    <p:anim calcmode="lin" valueType="num">
                                      <p:cBhvr additive="base">
                                        <p:cTn id="25" dur="500" fill="hold"/>
                                        <p:tgtEl>
                                          <p:spTgt spid="3076"/>
                                        </p:tgtEl>
                                        <p:attrNameLst>
                                          <p:attrName>ppt_x</p:attrName>
                                        </p:attrNameLst>
                                      </p:cBhvr>
                                      <p:tavLst>
                                        <p:tav tm="0">
                                          <p:val>
                                            <p:strVal val="#ppt_x"/>
                                          </p:val>
                                        </p:tav>
                                        <p:tav tm="100000">
                                          <p:val>
                                            <p:strVal val="#ppt_x"/>
                                          </p:val>
                                        </p:tav>
                                      </p:tavLst>
                                    </p:anim>
                                    <p:anim calcmode="lin" valueType="num">
                                      <p:cBhvr additive="base">
                                        <p:cTn id="26"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undefined"/>
          <p:cNvPicPr>
            <a:picLocks noChangeAspect="1" noChangeArrowheads="1"/>
          </p:cNvPicPr>
          <p:nvPr/>
        </p:nvPicPr>
        <p:blipFill>
          <a:blip r:embed="rId2" cstate="print"/>
          <a:srcRect/>
          <a:stretch>
            <a:fillRect/>
          </a:stretch>
        </p:blipFill>
        <p:spPr bwMode="auto">
          <a:xfrm>
            <a:off x="0" y="0"/>
            <a:ext cx="8458200" cy="571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142852"/>
            <a:ext cx="8001024" cy="4846320"/>
          </a:xfrm>
        </p:spPr>
        <p:txBody>
          <a:bodyPr>
            <a:normAutofit fontScale="92500" lnSpcReduction="10000"/>
          </a:bodyPr>
          <a:lstStyle/>
          <a:p>
            <a:pPr>
              <a:buNone/>
            </a:pPr>
            <a:r>
              <a:rPr lang="fr-FR" b="1" u="sng" dirty="0" smtClean="0"/>
              <a:t>Etape 5 : encodage </a:t>
            </a:r>
          </a:p>
          <a:p>
            <a:r>
              <a:rPr lang="fr-FR" dirty="0" smtClean="0"/>
              <a:t>Dicter des syllabes en </a:t>
            </a:r>
            <a:r>
              <a:rPr lang="fr-FR" dirty="0" err="1" smtClean="0"/>
              <a:t>rebrassant</a:t>
            </a:r>
            <a:r>
              <a:rPr lang="fr-FR" dirty="0" smtClean="0"/>
              <a:t> avec les sons déjà vus.</a:t>
            </a:r>
          </a:p>
          <a:p>
            <a:r>
              <a:rPr lang="fr-FR" dirty="0" smtClean="0"/>
              <a:t>Dicter des « formules de sorcière » ou logatomes .</a:t>
            </a:r>
          </a:p>
          <a:p>
            <a:pPr>
              <a:buNone/>
            </a:pPr>
            <a:r>
              <a:rPr lang="fr-FR" dirty="0" err="1" smtClean="0"/>
              <a:t>Radafilo</a:t>
            </a:r>
            <a:r>
              <a:rPr lang="fr-FR" dirty="0" smtClean="0"/>
              <a:t>, </a:t>
            </a:r>
            <a:r>
              <a:rPr lang="fr-FR" dirty="0" err="1" smtClean="0"/>
              <a:t>luliratu</a:t>
            </a:r>
            <a:r>
              <a:rPr lang="fr-FR" dirty="0" smtClean="0"/>
              <a:t>….</a:t>
            </a:r>
          </a:p>
          <a:p>
            <a:r>
              <a:rPr lang="fr-FR" dirty="0" smtClean="0"/>
              <a:t>Dicter des vrais mots fréquents.</a:t>
            </a:r>
          </a:p>
          <a:p>
            <a:pPr>
              <a:buNone/>
            </a:pPr>
            <a:r>
              <a:rPr lang="fr-FR" b="1" u="sng" dirty="0" smtClean="0"/>
              <a:t>Etape 6 : décodage</a:t>
            </a:r>
          </a:p>
          <a:p>
            <a:pPr>
              <a:buNone/>
            </a:pPr>
            <a:r>
              <a:rPr lang="fr-FR" dirty="0" smtClean="0"/>
              <a:t>Faire lire des syllabes, des formules de sorcière, des mots, des textes à déchiffrer…</a:t>
            </a:r>
          </a:p>
          <a:p>
            <a:pPr>
              <a:buNone/>
            </a:pPr>
            <a:endParaRPr lang="fr-FR" dirty="0" smtClean="0"/>
          </a:p>
          <a:p>
            <a:pPr>
              <a:buNone/>
            </a:pP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additive="base">
                                        <p:cTn id="3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457200" y="1609416"/>
            <a:ext cx="7239000" cy="676576"/>
          </a:xfrm>
        </p:spPr>
        <p:txBody>
          <a:bodyPr/>
          <a:lstStyle/>
          <a:p>
            <a:r>
              <a:rPr lang="fr-FR" dirty="0" smtClean="0"/>
              <a:t>Lecture syllabique:</a:t>
            </a:r>
            <a:endParaRPr lang="fr-FR" dirty="0"/>
          </a:p>
        </p:txBody>
      </p:sp>
      <p:sp>
        <p:nvSpPr>
          <p:cNvPr id="4" name="ZoneTexte 3"/>
          <p:cNvSpPr txBox="1"/>
          <p:nvPr/>
        </p:nvSpPr>
        <p:spPr>
          <a:xfrm>
            <a:off x="428596" y="2571744"/>
            <a:ext cx="3714776" cy="2585323"/>
          </a:xfrm>
          <a:prstGeom prst="rect">
            <a:avLst/>
          </a:prstGeom>
          <a:noFill/>
          <a:ln w="38100">
            <a:solidFill>
              <a:schemeClr val="bg2">
                <a:lumMod val="75000"/>
              </a:schemeClr>
            </a:solidFill>
          </a:ln>
        </p:spPr>
        <p:txBody>
          <a:bodyPr wrap="square" rtlCol="0">
            <a:spAutoFit/>
          </a:bodyPr>
          <a:lstStyle/>
          <a:p>
            <a:r>
              <a:rPr lang="fr-FR" dirty="0" err="1"/>
              <a:t>Lyna</a:t>
            </a:r>
            <a:r>
              <a:rPr lang="fr-FR" dirty="0"/>
              <a:t> la petite licorne a réfléchi : </a:t>
            </a:r>
          </a:p>
          <a:p>
            <a:r>
              <a:rPr lang="fr-FR" dirty="0"/>
              <a:t>elle n’avalera plus une carotte, </a:t>
            </a:r>
          </a:p>
          <a:p>
            <a:r>
              <a:rPr lang="fr-FR" dirty="0"/>
              <a:t>car elle risque de vomir. </a:t>
            </a:r>
          </a:p>
          <a:p>
            <a:r>
              <a:rPr lang="fr-FR" dirty="0"/>
              <a:t>À midi, Papa licorne lui apporte</a:t>
            </a:r>
          </a:p>
          <a:p>
            <a:r>
              <a:rPr lang="fr-FR" dirty="0"/>
              <a:t>un gros bol de purée de carotte.</a:t>
            </a:r>
          </a:p>
          <a:p>
            <a:r>
              <a:rPr lang="fr-FR" dirty="0" err="1"/>
              <a:t>Lyna</a:t>
            </a:r>
            <a:r>
              <a:rPr lang="fr-FR" dirty="0"/>
              <a:t> recrache la purée. Elle crie :</a:t>
            </a:r>
          </a:p>
          <a:p>
            <a:r>
              <a:rPr lang="fr-FR" dirty="0"/>
              <a:t>-</a:t>
            </a:r>
            <a:r>
              <a:rPr lang="fr-FR" b="1" dirty="0"/>
              <a:t> STOP à la carotte !!!</a:t>
            </a:r>
            <a:endParaRPr lang="fr-FR" dirty="0"/>
          </a:p>
          <a:p>
            <a:r>
              <a:rPr lang="fr-FR" dirty="0"/>
              <a:t/>
            </a:r>
            <a:br>
              <a:rPr lang="fr-FR" dirty="0"/>
            </a:br>
            <a:endParaRPr lang="fr-FR" dirty="0"/>
          </a:p>
        </p:txBody>
      </p:sp>
      <p:pic>
        <p:nvPicPr>
          <p:cNvPr id="5122" name="Picture 2"/>
          <p:cNvPicPr>
            <a:picLocks noChangeAspect="1" noChangeArrowheads="1"/>
          </p:cNvPicPr>
          <p:nvPr/>
        </p:nvPicPr>
        <p:blipFill>
          <a:blip r:embed="rId2" cstate="print"/>
          <a:srcRect/>
          <a:stretch>
            <a:fillRect/>
          </a:stretch>
        </p:blipFill>
        <p:spPr bwMode="auto">
          <a:xfrm>
            <a:off x="4220750" y="1928802"/>
            <a:ext cx="4551939" cy="4429156"/>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122"/>
                                        </p:tgtEl>
                                        <p:attrNameLst>
                                          <p:attrName>style.visibility</p:attrName>
                                        </p:attrNameLst>
                                      </p:cBhvr>
                                      <p:to>
                                        <p:strVal val="visible"/>
                                      </p:to>
                                    </p:set>
                                    <p:anim calcmode="lin" valueType="num">
                                      <p:cBhvr additive="base">
                                        <p:cTn id="19" dur="500" fill="hold"/>
                                        <p:tgtEl>
                                          <p:spTgt spid="5122"/>
                                        </p:tgtEl>
                                        <p:attrNameLst>
                                          <p:attrName>ppt_x</p:attrName>
                                        </p:attrNameLst>
                                      </p:cBhvr>
                                      <p:tavLst>
                                        <p:tav tm="0">
                                          <p:val>
                                            <p:strVal val="#ppt_x"/>
                                          </p:val>
                                        </p:tav>
                                        <p:tav tm="100000">
                                          <p:val>
                                            <p:strVal val="#ppt_x"/>
                                          </p:val>
                                        </p:tav>
                                      </p:tavLst>
                                    </p:anim>
                                    <p:anim calcmode="lin" valueType="num">
                                      <p:cBhvr additive="base">
                                        <p:cTn id="20"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ext Box 2"/>
          <p:cNvSpPr txBox="1">
            <a:spLocks noGrp="1" noChangeArrowheads="1"/>
          </p:cNvSpPr>
          <p:nvPr>
            <p:ph type="title"/>
          </p:nvPr>
        </p:nvSpPr>
        <p:spPr>
          <a:xfrm>
            <a:off x="395288" y="2781300"/>
            <a:ext cx="8229600" cy="1143000"/>
          </a:xfrm>
          <a:noFill/>
          <a:ln/>
        </p:spPr>
        <p:txBody>
          <a:bodyPr lIns="91440" rIns="91440" bIns="45720" anchor="ctr">
            <a:normAutofit fontScale="90000"/>
          </a:bodyPr>
          <a:lstStyle/>
          <a:p>
            <a:pPr algn="ctr">
              <a:spcBef>
                <a:spcPct val="50000"/>
              </a:spcBef>
            </a:pPr>
            <a:r>
              <a:rPr lang="fr-FR" sz="6000" b="1" dirty="0" smtClean="0">
                <a:solidFill>
                  <a:schemeClr val="accent4"/>
                </a:solidFill>
                <a:latin typeface="Comic Sans MS" pitchFamily="66" charset="0"/>
              </a:rPr>
              <a:t>LE POINT SUR MES PRATIQUES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cap="none" dirty="0" smtClean="0"/>
              <a:t>Comprendre des phrases, des textes.</a:t>
            </a:r>
            <a:endParaRPr lang="fr-FR" cap="none" dirty="0"/>
          </a:p>
        </p:txBody>
      </p:sp>
      <p:sp>
        <p:nvSpPr>
          <p:cNvPr id="3" name="Espace réservé du contenu 2"/>
          <p:cNvSpPr>
            <a:spLocks noGrp="1"/>
          </p:cNvSpPr>
          <p:nvPr>
            <p:ph idx="1"/>
          </p:nvPr>
        </p:nvSpPr>
        <p:spPr>
          <a:xfrm>
            <a:off x="457200" y="1609416"/>
            <a:ext cx="7239000" cy="2533964"/>
          </a:xfrm>
        </p:spPr>
        <p:txBody>
          <a:bodyPr>
            <a:normAutofit fontScale="70000" lnSpcReduction="20000"/>
          </a:bodyPr>
          <a:lstStyle/>
          <a:p>
            <a:r>
              <a:rPr lang="fr-FR" dirty="0" smtClean="0"/>
              <a:t>Comment j’enseigne la compréhension dans ma classe?</a:t>
            </a:r>
          </a:p>
          <a:p>
            <a:pPr>
              <a:buFontTx/>
              <a:buChar char="-"/>
            </a:pPr>
            <a:r>
              <a:rPr lang="fr-FR" dirty="0" smtClean="0"/>
              <a:t>A partir de quels textes?</a:t>
            </a:r>
          </a:p>
          <a:p>
            <a:pPr>
              <a:buFontTx/>
              <a:buChar char="-"/>
            </a:pPr>
            <a:r>
              <a:rPr lang="fr-FR" dirty="0" smtClean="0"/>
              <a:t>Comment je m’assure qu’ils ont compris?</a:t>
            </a:r>
          </a:p>
          <a:p>
            <a:pPr>
              <a:buNone/>
            </a:pPr>
            <a:endParaRPr lang="fr-FR" dirty="0" smtClean="0"/>
          </a:p>
          <a:p>
            <a:r>
              <a:rPr lang="fr-FR" dirty="0" smtClean="0"/>
              <a:t>Vidéo « faire pour agir »</a:t>
            </a:r>
          </a:p>
          <a:p>
            <a:r>
              <a:rPr lang="fr-FR" dirty="0" smtClean="0"/>
              <a:t>Vidéo « jouer à comprendre »</a:t>
            </a:r>
          </a:p>
          <a:p>
            <a:endParaRPr lang="fr-FR" dirty="0" smtClean="0"/>
          </a:p>
          <a:p>
            <a:endParaRPr lang="fr-FR" dirty="0"/>
          </a:p>
        </p:txBody>
      </p:sp>
      <p:pic>
        <p:nvPicPr>
          <p:cNvPr id="4" name="Picture 2"/>
          <p:cNvPicPr>
            <a:picLocks noChangeAspect="1" noChangeArrowheads="1"/>
          </p:cNvPicPr>
          <p:nvPr/>
        </p:nvPicPr>
        <p:blipFill>
          <a:blip r:embed="rId2" cstate="print"/>
          <a:srcRect/>
          <a:stretch>
            <a:fillRect/>
          </a:stretch>
        </p:blipFill>
        <p:spPr bwMode="auto">
          <a:xfrm>
            <a:off x="3214678" y="4143380"/>
            <a:ext cx="5048820" cy="2511422"/>
          </a:xfrm>
          <a:prstGeom prst="rect">
            <a:avLst/>
          </a:prstGeom>
          <a:noFill/>
          <a:ln w="9525">
            <a:noFill/>
            <a:miter lim="800000"/>
            <a:headEnd/>
            <a:tailEnd/>
          </a:ln>
        </p:spPr>
      </p:pic>
      <p:sp>
        <p:nvSpPr>
          <p:cNvPr id="5" name="Flèche droite 4"/>
          <p:cNvSpPr/>
          <p:nvPr/>
        </p:nvSpPr>
        <p:spPr>
          <a:xfrm>
            <a:off x="1214414" y="6215082"/>
            <a:ext cx="2286016"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Flèche droite 5"/>
          <p:cNvSpPr/>
          <p:nvPr/>
        </p:nvSpPr>
        <p:spPr>
          <a:xfrm>
            <a:off x="1000100" y="4857760"/>
            <a:ext cx="2286016"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anim calcmode="lin" valueType="num">
                                      <p:cBhvr additive="base">
                                        <p:cTn id="3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1" end="1"/>
                                            </p:txEl>
                                          </p:spTgt>
                                        </p:tgtEl>
                                        <p:attrNameLst>
                                          <p:attrName>style.visibility</p:attrName>
                                        </p:attrNameLst>
                                      </p:cBhvr>
                                      <p:to>
                                        <p:strVal val="visible"/>
                                      </p:to>
                                    </p:set>
                                    <p:anim calcmode="lin" valueType="num">
                                      <p:cBhvr additive="base">
                                        <p:cTn id="3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2" end="2"/>
                                            </p:txEl>
                                          </p:spTgt>
                                        </p:tgtEl>
                                        <p:attrNameLst>
                                          <p:attrName>style.visibility</p:attrName>
                                        </p:attrNameLst>
                                      </p:cBhvr>
                                      <p:to>
                                        <p:strVal val="visible"/>
                                      </p:to>
                                    </p:set>
                                    <p:anim calcmode="lin" valueType="num">
                                      <p:cBhvr additive="base">
                                        <p:cTn id="4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 calcmode="lin" valueType="num">
                                      <p:cBhvr additive="base">
                                        <p:cTn id="4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3">
                                            <p:txEl>
                                              <p:pRg st="5" end="5"/>
                                            </p:txEl>
                                          </p:spTgt>
                                        </p:tgtEl>
                                        <p:attrNameLst>
                                          <p:attrName>style.visibility</p:attrName>
                                        </p:attrNameLst>
                                      </p:cBhvr>
                                      <p:to>
                                        <p:strVal val="visible"/>
                                      </p:to>
                                    </p:set>
                                    <p:anim calcmode="lin" valueType="num">
                                      <p:cBhvr additive="base">
                                        <p:cTn id="5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7158" y="142852"/>
            <a:ext cx="7339042" cy="1320188"/>
          </a:xfrm>
        </p:spPr>
        <p:txBody>
          <a:bodyPr>
            <a:normAutofit fontScale="90000"/>
          </a:bodyPr>
          <a:lstStyle/>
          <a:p>
            <a:r>
              <a:rPr lang="fr-FR" sz="2200" cap="none" dirty="0" smtClean="0">
                <a:solidFill>
                  <a:schemeClr val="accent4"/>
                </a:solidFill>
              </a:rPr>
              <a:t>Est-il suffisant de poser des questions pour construire et s’assurer de la compréhension d’un texte?</a:t>
            </a:r>
            <a:r>
              <a:rPr lang="fr-FR" sz="4000" dirty="0" smtClean="0">
                <a:solidFill>
                  <a:srgbClr val="FFFF66"/>
                </a:solidFill>
              </a:rPr>
              <a:t/>
            </a:r>
            <a:br>
              <a:rPr lang="fr-FR" sz="4000" dirty="0" smtClean="0">
                <a:solidFill>
                  <a:srgbClr val="FFFF66"/>
                </a:solidFill>
              </a:rPr>
            </a:br>
            <a:endParaRPr lang="fr-FR" dirty="0"/>
          </a:p>
        </p:txBody>
      </p:sp>
      <p:sp>
        <p:nvSpPr>
          <p:cNvPr id="3" name="Espace réservé du contenu 2"/>
          <p:cNvSpPr>
            <a:spLocks noGrp="1"/>
          </p:cNvSpPr>
          <p:nvPr>
            <p:ph idx="1"/>
          </p:nvPr>
        </p:nvSpPr>
        <p:spPr/>
        <p:txBody>
          <a:bodyPr>
            <a:normAutofit fontScale="85000" lnSpcReduction="20000"/>
          </a:bodyPr>
          <a:lstStyle/>
          <a:p>
            <a:pPr marL="273050" indent="-273050">
              <a:spcBef>
                <a:spcPct val="20000"/>
              </a:spcBef>
              <a:buClr>
                <a:srgbClr val="0BD0D9"/>
              </a:buClr>
              <a:buSzPct val="95000"/>
              <a:buFont typeface="Wingdings 2" pitchFamily="18" charset="2"/>
              <a:buNone/>
            </a:pPr>
            <a:r>
              <a:rPr lang="fr-FR" sz="2800" dirty="0" smtClean="0">
                <a:latin typeface="Constantia" pitchFamily="18" charset="0"/>
              </a:rPr>
              <a:t>Depuis le </a:t>
            </a:r>
            <a:r>
              <a:rPr lang="fr-FR" sz="2800" dirty="0" err="1" smtClean="0">
                <a:latin typeface="Constantia" pitchFamily="18" charset="0"/>
              </a:rPr>
              <a:t>Big</a:t>
            </a:r>
            <a:r>
              <a:rPr lang="fr-FR" sz="2800" dirty="0" smtClean="0">
                <a:latin typeface="Constantia" pitchFamily="18" charset="0"/>
              </a:rPr>
              <a:t> Bang, il y a 13 </a:t>
            </a:r>
          </a:p>
          <a:p>
            <a:pPr marL="273050" indent="-273050">
              <a:spcBef>
                <a:spcPct val="20000"/>
              </a:spcBef>
              <a:buClr>
                <a:srgbClr val="0BD0D9"/>
              </a:buClr>
              <a:buSzPct val="95000"/>
              <a:buFont typeface="Wingdings 2" pitchFamily="18" charset="2"/>
              <a:buNone/>
            </a:pPr>
            <a:r>
              <a:rPr lang="fr-FR" sz="2800" dirty="0" smtClean="0">
                <a:latin typeface="Constantia" pitchFamily="18" charset="0"/>
              </a:rPr>
              <a:t>milliards d’années, le vide </a:t>
            </a:r>
          </a:p>
          <a:p>
            <a:pPr marL="273050" indent="-273050">
              <a:spcBef>
                <a:spcPct val="20000"/>
              </a:spcBef>
              <a:buClr>
                <a:srgbClr val="0BD0D9"/>
              </a:buClr>
              <a:buSzPct val="95000"/>
              <a:buFont typeface="Wingdings 2" pitchFamily="18" charset="2"/>
              <a:buNone/>
            </a:pPr>
            <a:r>
              <a:rPr lang="fr-FR" sz="2800" dirty="0" smtClean="0">
                <a:latin typeface="Constantia" pitchFamily="18" charset="0"/>
              </a:rPr>
              <a:t>maintient l’expansion de l’univers.</a:t>
            </a:r>
          </a:p>
          <a:p>
            <a:pPr marL="273050" indent="-273050">
              <a:spcBef>
                <a:spcPct val="20000"/>
              </a:spcBef>
              <a:buClr>
                <a:srgbClr val="0BD0D9"/>
              </a:buClr>
              <a:buSzPct val="95000"/>
              <a:buFont typeface="Wingdings 2" pitchFamily="18" charset="2"/>
              <a:buNone/>
            </a:pPr>
            <a:r>
              <a:rPr lang="fr-FR" sz="2800" b="1" u="sng" dirty="0" smtClean="0">
                <a:latin typeface="Constantia" pitchFamily="18" charset="0"/>
              </a:rPr>
              <a:t>A vous !!!</a:t>
            </a:r>
          </a:p>
          <a:p>
            <a:pPr>
              <a:buNone/>
            </a:pPr>
            <a:endParaRPr lang="fr-FR" dirty="0" smtClean="0"/>
          </a:p>
          <a:p>
            <a:r>
              <a:rPr lang="fr-FR" dirty="0" smtClean="0">
                <a:latin typeface="Comic Sans MS" pitchFamily="66" charset="0"/>
              </a:rPr>
              <a:t>De quoi parle le texte?</a:t>
            </a:r>
          </a:p>
          <a:p>
            <a:r>
              <a:rPr lang="fr-FR" dirty="0" smtClean="0">
                <a:latin typeface="Comic Sans MS" pitchFamily="66" charset="0"/>
              </a:rPr>
              <a:t>Que nous dit-on de lui?</a:t>
            </a:r>
          </a:p>
          <a:p>
            <a:r>
              <a:rPr lang="fr-FR" dirty="0" smtClean="0">
                <a:latin typeface="Comic Sans MS" pitchFamily="66" charset="0"/>
              </a:rPr>
              <a:t>De quand date ce phénomène?</a:t>
            </a:r>
          </a:p>
          <a:p>
            <a:r>
              <a:rPr lang="fr-FR" dirty="0" smtClean="0">
                <a:latin typeface="Comic Sans MS" pitchFamily="66" charset="0"/>
              </a:rPr>
              <a:t>De quand date le </a:t>
            </a:r>
            <a:r>
              <a:rPr lang="fr-FR" dirty="0" err="1" smtClean="0">
                <a:latin typeface="Comic Sans MS" pitchFamily="66" charset="0"/>
              </a:rPr>
              <a:t>Big</a:t>
            </a:r>
            <a:r>
              <a:rPr lang="fr-FR" dirty="0" smtClean="0">
                <a:latin typeface="Comic Sans MS" pitchFamily="66" charset="0"/>
              </a:rPr>
              <a:t> Bang?</a:t>
            </a:r>
          </a:p>
          <a:p>
            <a:r>
              <a:rPr lang="fr-FR" dirty="0" smtClean="0">
                <a:latin typeface="Comic Sans MS" pitchFamily="66" charset="0"/>
              </a:rPr>
              <a:t>Qu’est ce que l’univers?</a:t>
            </a:r>
          </a:p>
          <a:p>
            <a:r>
              <a:rPr lang="fr-FR" dirty="0" smtClean="0">
                <a:latin typeface="Comic Sans MS" pitchFamily="66" charset="0"/>
              </a:rPr>
              <a:t>Qu’est ce qu’on appelle le vide?</a:t>
            </a:r>
          </a:p>
          <a:p>
            <a:pPr>
              <a:buNone/>
            </a:pP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additive="base">
                                        <p:cTn id="3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 calcmode="lin" valueType="num">
                                      <p:cBhvr additive="base">
                                        <p:cTn id="4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3">
                                            <p:txEl>
                                              <p:pRg st="7" end="7"/>
                                            </p:txEl>
                                          </p:spTgt>
                                        </p:tgtEl>
                                        <p:attrNameLst>
                                          <p:attrName>style.visibility</p:attrName>
                                        </p:attrNameLst>
                                      </p:cBhvr>
                                      <p:to>
                                        <p:strVal val="visible"/>
                                      </p:to>
                                    </p:set>
                                    <p:anim calcmode="lin" valueType="num">
                                      <p:cBhvr additive="base">
                                        <p:cTn id="5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3">
                                            <p:txEl>
                                              <p:pRg st="8" end="8"/>
                                            </p:txEl>
                                          </p:spTgt>
                                        </p:tgtEl>
                                        <p:attrNameLst>
                                          <p:attrName>style.visibility</p:attrName>
                                        </p:attrNameLst>
                                      </p:cBhvr>
                                      <p:to>
                                        <p:strVal val="visible"/>
                                      </p:to>
                                    </p:set>
                                    <p:anim calcmode="lin" valueType="num">
                                      <p:cBhvr additive="base">
                                        <p:cTn id="5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3">
                                            <p:txEl>
                                              <p:pRg st="9" end="9"/>
                                            </p:txEl>
                                          </p:spTgt>
                                        </p:tgtEl>
                                        <p:attrNameLst>
                                          <p:attrName>style.visibility</p:attrName>
                                        </p:attrNameLst>
                                      </p:cBhvr>
                                      <p:to>
                                        <p:strVal val="visible"/>
                                      </p:to>
                                    </p:set>
                                    <p:anim calcmode="lin" valueType="num">
                                      <p:cBhvr additive="base">
                                        <p:cTn id="6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3">
                                            <p:txEl>
                                              <p:pRg st="10" end="10"/>
                                            </p:txEl>
                                          </p:spTgt>
                                        </p:tgtEl>
                                        <p:attrNameLst>
                                          <p:attrName>style.visibility</p:attrName>
                                        </p:attrNameLst>
                                      </p:cBhvr>
                                      <p:to>
                                        <p:strVal val="visible"/>
                                      </p:to>
                                    </p:set>
                                    <p:anim calcmode="lin" valueType="num">
                                      <p:cBhvr additive="base">
                                        <p:cTn id="6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re 1"/>
          <p:cNvSpPr>
            <a:spLocks noGrp="1"/>
          </p:cNvSpPr>
          <p:nvPr>
            <p:ph type="title"/>
          </p:nvPr>
        </p:nvSpPr>
        <p:spPr/>
        <p:txBody>
          <a:bodyPr/>
          <a:lstStyle/>
          <a:p>
            <a:r>
              <a:rPr lang="fr-FR" cap="none" dirty="0" smtClean="0">
                <a:latin typeface="Comic Sans MS" pitchFamily="66" charset="0"/>
              </a:rPr>
              <a:t>Les réponses</a:t>
            </a:r>
            <a:r>
              <a:rPr lang="fr-FR" dirty="0" smtClean="0">
                <a:latin typeface="Comic Sans MS" pitchFamily="66" charset="0"/>
              </a:rPr>
              <a:t>:</a:t>
            </a:r>
          </a:p>
        </p:txBody>
      </p:sp>
      <p:sp>
        <p:nvSpPr>
          <p:cNvPr id="3" name="Espace réservé du contenu 2"/>
          <p:cNvSpPr>
            <a:spLocks noGrp="1"/>
          </p:cNvSpPr>
          <p:nvPr>
            <p:ph idx="1"/>
          </p:nvPr>
        </p:nvSpPr>
        <p:spPr/>
        <p:txBody>
          <a:bodyPr>
            <a:normAutofit fontScale="85000" lnSpcReduction="10000"/>
          </a:bodyPr>
          <a:lstStyle/>
          <a:p>
            <a:pPr marL="274320" indent="-274320" fontAlgn="auto">
              <a:spcAft>
                <a:spcPts val="0"/>
              </a:spcAft>
              <a:buClr>
                <a:schemeClr val="accent3"/>
              </a:buClr>
              <a:buFont typeface="Wingdings 2"/>
              <a:buChar char=""/>
              <a:defRPr/>
            </a:pPr>
            <a:r>
              <a:rPr lang="fr-FR" dirty="0" smtClean="0">
                <a:latin typeface="Comic Sans MS" pitchFamily="66" charset="0"/>
              </a:rPr>
              <a:t>De quoi parle le texte? </a:t>
            </a:r>
            <a:r>
              <a:rPr lang="fr-FR" dirty="0" smtClean="0">
                <a:solidFill>
                  <a:srgbClr val="FF0000"/>
                </a:solidFill>
                <a:latin typeface="Comic Sans MS" pitchFamily="66" charset="0"/>
              </a:rPr>
              <a:t>Du vide</a:t>
            </a:r>
          </a:p>
          <a:p>
            <a:pPr marL="274320" indent="-274320" fontAlgn="auto">
              <a:spcAft>
                <a:spcPts val="0"/>
              </a:spcAft>
              <a:buClr>
                <a:schemeClr val="accent3"/>
              </a:buClr>
              <a:buFont typeface="Wingdings 2"/>
              <a:buChar char=""/>
              <a:defRPr/>
            </a:pPr>
            <a:r>
              <a:rPr lang="fr-FR" dirty="0" smtClean="0">
                <a:latin typeface="Comic Sans MS" pitchFamily="66" charset="0"/>
              </a:rPr>
              <a:t>Que nous dit-on de lui? </a:t>
            </a:r>
            <a:r>
              <a:rPr lang="fr-FR" dirty="0" smtClean="0">
                <a:solidFill>
                  <a:srgbClr val="FF0000"/>
                </a:solidFill>
                <a:latin typeface="Comic Sans MS" pitchFamily="66" charset="0"/>
              </a:rPr>
              <a:t>Il maintient l’expansion de l’univers.</a:t>
            </a:r>
            <a:endParaRPr lang="fr-FR" dirty="0" smtClean="0">
              <a:latin typeface="Comic Sans MS" pitchFamily="66" charset="0"/>
            </a:endParaRPr>
          </a:p>
          <a:p>
            <a:pPr marL="274320" indent="-274320" fontAlgn="auto">
              <a:spcAft>
                <a:spcPts val="0"/>
              </a:spcAft>
              <a:buClr>
                <a:schemeClr val="accent3"/>
              </a:buClr>
              <a:buFont typeface="Wingdings 2"/>
              <a:buChar char=""/>
              <a:defRPr/>
            </a:pPr>
            <a:r>
              <a:rPr lang="fr-FR" dirty="0" smtClean="0">
                <a:latin typeface="Comic Sans MS" pitchFamily="66" charset="0"/>
              </a:rPr>
              <a:t>De quand date ce phénomène? </a:t>
            </a:r>
            <a:r>
              <a:rPr lang="fr-FR" dirty="0" smtClean="0">
                <a:solidFill>
                  <a:srgbClr val="FF0000"/>
                </a:solidFill>
                <a:latin typeface="Comic Sans MS" pitchFamily="66" charset="0"/>
              </a:rPr>
              <a:t>Du </a:t>
            </a:r>
            <a:r>
              <a:rPr lang="fr-FR" dirty="0" err="1" smtClean="0">
                <a:solidFill>
                  <a:srgbClr val="FF0000"/>
                </a:solidFill>
                <a:latin typeface="Comic Sans MS" pitchFamily="66" charset="0"/>
              </a:rPr>
              <a:t>BigBang</a:t>
            </a:r>
            <a:r>
              <a:rPr lang="fr-FR" dirty="0" smtClean="0">
                <a:solidFill>
                  <a:srgbClr val="FF0000"/>
                </a:solidFill>
                <a:latin typeface="Comic Sans MS" pitchFamily="66" charset="0"/>
              </a:rPr>
              <a:t>.</a:t>
            </a:r>
          </a:p>
          <a:p>
            <a:pPr>
              <a:buClr>
                <a:schemeClr val="accent3"/>
              </a:buClr>
              <a:buFont typeface="Wingdings 2"/>
              <a:buChar char=""/>
              <a:defRPr/>
            </a:pPr>
            <a:r>
              <a:rPr lang="fr-FR" dirty="0" smtClean="0">
                <a:latin typeface="Comic Sans MS" pitchFamily="66" charset="0"/>
              </a:rPr>
              <a:t>De quand date le </a:t>
            </a:r>
            <a:r>
              <a:rPr lang="fr-FR" dirty="0" err="1" smtClean="0">
                <a:latin typeface="Comic Sans MS" pitchFamily="66" charset="0"/>
              </a:rPr>
              <a:t>Big</a:t>
            </a:r>
            <a:r>
              <a:rPr lang="fr-FR" dirty="0" smtClean="0">
                <a:latin typeface="Comic Sans MS" pitchFamily="66" charset="0"/>
              </a:rPr>
              <a:t> Bang? </a:t>
            </a:r>
            <a:r>
              <a:rPr lang="fr-FR" dirty="0" smtClean="0">
                <a:solidFill>
                  <a:srgbClr val="FF0000"/>
                </a:solidFill>
                <a:latin typeface="Comic Sans MS" pitchFamily="66" charset="0"/>
              </a:rPr>
              <a:t>Il y a 13 milliards d’années.</a:t>
            </a:r>
          </a:p>
          <a:p>
            <a:pPr marL="274320" indent="-274320" fontAlgn="auto">
              <a:spcAft>
                <a:spcPts val="0"/>
              </a:spcAft>
              <a:buClr>
                <a:schemeClr val="accent3"/>
              </a:buClr>
              <a:buFont typeface="Wingdings 2"/>
              <a:buChar char=""/>
              <a:defRPr/>
            </a:pPr>
            <a:r>
              <a:rPr lang="fr-FR" dirty="0" smtClean="0">
                <a:latin typeface="Comic Sans MS" pitchFamily="66" charset="0"/>
              </a:rPr>
              <a:t>Qu’est ce que l’univers? </a:t>
            </a:r>
            <a:r>
              <a:rPr lang="fr-FR" dirty="0" smtClean="0">
                <a:solidFill>
                  <a:srgbClr val="FF0000"/>
                </a:solidFill>
                <a:latin typeface="Comic Sans MS" pitchFamily="66" charset="0"/>
              </a:rPr>
              <a:t>C’est l’ensemble des planètes, des astres, des étoiles, c’est l’espace.</a:t>
            </a:r>
          </a:p>
          <a:p>
            <a:pPr marL="274320" indent="-274320" fontAlgn="auto">
              <a:spcAft>
                <a:spcPts val="0"/>
              </a:spcAft>
              <a:buClr>
                <a:schemeClr val="accent3"/>
              </a:buClr>
              <a:buFont typeface="Wingdings 2"/>
              <a:buChar char=""/>
              <a:defRPr/>
            </a:pPr>
            <a:r>
              <a:rPr lang="fr-FR" dirty="0" smtClean="0">
                <a:latin typeface="Comic Sans MS" pitchFamily="66" charset="0"/>
              </a:rPr>
              <a:t>Qu’est ce qu’on appelle le vide? </a:t>
            </a:r>
            <a:r>
              <a:rPr lang="fr-FR" dirty="0" smtClean="0">
                <a:solidFill>
                  <a:srgbClr val="FF0000"/>
                </a:solidFill>
                <a:latin typeface="Comic Sans MS" pitchFamily="66" charset="0"/>
              </a:rPr>
              <a:t>C’est lorsqu’il n’y a plus de pression atmosphérique.</a:t>
            </a:r>
          </a:p>
          <a:p>
            <a:pPr marL="274320" indent="-274320" fontAlgn="auto">
              <a:spcAft>
                <a:spcPts val="0"/>
              </a:spcAft>
              <a:buClr>
                <a:schemeClr val="accent3"/>
              </a:buClr>
              <a:buFont typeface="Wingdings 2"/>
              <a:buChar char=""/>
              <a:defRPr/>
            </a:pP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0657"/>
                                        </p:tgtEl>
                                        <p:attrNameLst>
                                          <p:attrName>style.visibility</p:attrName>
                                        </p:attrNameLst>
                                      </p:cBhvr>
                                      <p:to>
                                        <p:strVal val="visible"/>
                                      </p:to>
                                    </p:set>
                                    <p:anim calcmode="lin" valueType="num">
                                      <p:cBhvr additive="base">
                                        <p:cTn id="7" dur="500" fill="hold"/>
                                        <p:tgtEl>
                                          <p:spTgt spid="70657"/>
                                        </p:tgtEl>
                                        <p:attrNameLst>
                                          <p:attrName>ppt_x</p:attrName>
                                        </p:attrNameLst>
                                      </p:cBhvr>
                                      <p:tavLst>
                                        <p:tav tm="0">
                                          <p:val>
                                            <p:strVal val="#ppt_x"/>
                                          </p:val>
                                        </p:tav>
                                        <p:tav tm="100000">
                                          <p:val>
                                            <p:strVal val="#ppt_x"/>
                                          </p:val>
                                        </p:tav>
                                      </p:tavLst>
                                    </p:anim>
                                    <p:anim calcmode="lin" valueType="num">
                                      <p:cBhvr additive="base">
                                        <p:cTn id="8" dur="500" fill="hold"/>
                                        <p:tgtEl>
                                          <p:spTgt spid="7065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additive="base">
                                        <p:cTn id="3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 calcmode="lin" valueType="num">
                                      <p:cBhvr additive="base">
                                        <p:cTn id="3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additive="base">
                                        <p:cTn id="4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 calcmode="lin" valueType="num">
                                      <p:cBhvr additive="base">
                                        <p:cTn id="4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re 1"/>
          <p:cNvSpPr>
            <a:spLocks noGrp="1"/>
          </p:cNvSpPr>
          <p:nvPr>
            <p:ph type="title"/>
          </p:nvPr>
        </p:nvSpPr>
        <p:spPr>
          <a:xfrm>
            <a:off x="214282" y="6143644"/>
            <a:ext cx="8229600" cy="560388"/>
          </a:xfrm>
        </p:spPr>
        <p:txBody>
          <a:bodyPr>
            <a:normAutofit fontScale="90000"/>
          </a:bodyPr>
          <a:lstStyle/>
          <a:p>
            <a:r>
              <a:rPr lang="fr-FR" sz="2000" b="0" cap="none" dirty="0" smtClean="0">
                <a:solidFill>
                  <a:schemeClr val="tx1"/>
                </a:solidFill>
                <a:latin typeface="Comic Sans MS" pitchFamily="66" charset="0"/>
              </a:rPr>
              <a:t>exemple : une évaluation cycle 3, </a:t>
            </a:r>
            <a:r>
              <a:rPr lang="fr-FR" sz="2000" b="0" cap="none" dirty="0" err="1" smtClean="0">
                <a:solidFill>
                  <a:schemeClr val="tx1"/>
                </a:solidFill>
                <a:latin typeface="Comic Sans MS" pitchFamily="66" charset="0"/>
              </a:rPr>
              <a:t>inetop</a:t>
            </a:r>
            <a:r>
              <a:rPr lang="fr-FR" sz="2000" b="0" cap="none" dirty="0" smtClean="0">
                <a:solidFill>
                  <a:schemeClr val="tx1"/>
                </a:solidFill>
                <a:latin typeface="Comic Sans MS" pitchFamily="66" charset="0"/>
              </a:rPr>
              <a:t>,</a:t>
            </a:r>
            <a:br>
              <a:rPr lang="fr-FR" sz="2000" b="0" cap="none" dirty="0" smtClean="0">
                <a:solidFill>
                  <a:schemeClr val="tx1"/>
                </a:solidFill>
                <a:latin typeface="Comic Sans MS" pitchFamily="66" charset="0"/>
              </a:rPr>
            </a:br>
            <a:r>
              <a:rPr lang="fr-FR" sz="2000" b="0" cap="none" dirty="0" err="1" smtClean="0">
                <a:solidFill>
                  <a:schemeClr val="tx1"/>
                </a:solidFill>
                <a:latin typeface="Comic Sans MS" pitchFamily="66" charset="0"/>
              </a:rPr>
              <a:t>aubret</a:t>
            </a:r>
            <a:r>
              <a:rPr lang="fr-FR" sz="2000" b="0" cap="none" dirty="0" smtClean="0">
                <a:solidFill>
                  <a:schemeClr val="tx1"/>
                </a:solidFill>
                <a:latin typeface="Comic Sans MS" pitchFamily="66" charset="0"/>
              </a:rPr>
              <a:t> &amp; </a:t>
            </a:r>
            <a:r>
              <a:rPr lang="fr-FR" sz="2000" b="0" cap="none" dirty="0" err="1" smtClean="0">
                <a:solidFill>
                  <a:schemeClr val="tx1"/>
                </a:solidFill>
                <a:latin typeface="Comic Sans MS" pitchFamily="66" charset="0"/>
              </a:rPr>
              <a:t>blanchard</a:t>
            </a:r>
            <a:r>
              <a:rPr lang="fr-FR" sz="2000" b="0" cap="none" dirty="0" smtClean="0">
                <a:solidFill>
                  <a:schemeClr val="tx1"/>
                </a:solidFill>
              </a:rPr>
              <a:t>, 1991</a:t>
            </a:r>
          </a:p>
        </p:txBody>
      </p:sp>
      <p:sp>
        <p:nvSpPr>
          <p:cNvPr id="73730" name="Espace réservé du contenu 2"/>
          <p:cNvSpPr>
            <a:spLocks noGrp="1"/>
          </p:cNvSpPr>
          <p:nvPr>
            <p:ph idx="1"/>
          </p:nvPr>
        </p:nvSpPr>
        <p:spPr>
          <a:xfrm>
            <a:off x="457200" y="2143125"/>
            <a:ext cx="8229600" cy="4143375"/>
          </a:xfrm>
        </p:spPr>
        <p:txBody>
          <a:bodyPr>
            <a:normAutofit fontScale="92500" lnSpcReduction="20000"/>
          </a:bodyPr>
          <a:lstStyle/>
          <a:p>
            <a:pPr>
              <a:lnSpc>
                <a:spcPct val="110000"/>
              </a:lnSpc>
              <a:buFont typeface="Wingdings 2" pitchFamily="18" charset="2"/>
              <a:buNone/>
            </a:pPr>
            <a:r>
              <a:rPr lang="fr-FR" smtClean="0">
                <a:latin typeface="Comic Sans MS" pitchFamily="66" charset="0"/>
              </a:rPr>
              <a:t>À plat ventre sur la plus grosse branche de </a:t>
            </a:r>
          </a:p>
          <a:p>
            <a:pPr>
              <a:lnSpc>
                <a:spcPct val="110000"/>
              </a:lnSpc>
              <a:buFont typeface="Wingdings 2" pitchFamily="18" charset="2"/>
              <a:buNone/>
            </a:pPr>
            <a:r>
              <a:rPr lang="fr-FR" smtClean="0">
                <a:latin typeface="Comic Sans MS" pitchFamily="66" charset="0"/>
              </a:rPr>
              <a:t>tilleul, Colin, immobile comme un chasseur à </a:t>
            </a:r>
          </a:p>
          <a:p>
            <a:pPr>
              <a:lnSpc>
                <a:spcPct val="110000"/>
              </a:lnSpc>
              <a:buFont typeface="Wingdings 2" pitchFamily="18" charset="2"/>
              <a:buNone/>
            </a:pPr>
            <a:r>
              <a:rPr lang="fr-FR" smtClean="0">
                <a:latin typeface="Comic Sans MS" pitchFamily="66" charset="0"/>
              </a:rPr>
              <a:t>l’affût, observe le manège du chat Tibère.</a:t>
            </a:r>
          </a:p>
          <a:p>
            <a:pPr>
              <a:lnSpc>
                <a:spcPct val="110000"/>
              </a:lnSpc>
              <a:buFont typeface="Wingdings 2" pitchFamily="18" charset="2"/>
              <a:buNone/>
            </a:pPr>
            <a:r>
              <a:rPr lang="fr-FR" smtClean="0">
                <a:latin typeface="Comic Sans MS" pitchFamily="66" charset="0"/>
              </a:rPr>
              <a:t>Tapi sous un banc de l’allée où les miettes de </a:t>
            </a:r>
          </a:p>
          <a:p>
            <a:pPr>
              <a:lnSpc>
                <a:spcPct val="110000"/>
              </a:lnSpc>
              <a:buFont typeface="Wingdings 2" pitchFamily="18" charset="2"/>
              <a:buNone/>
            </a:pPr>
            <a:r>
              <a:rPr lang="fr-FR" smtClean="0">
                <a:latin typeface="Comic Sans MS" pitchFamily="66" charset="0"/>
              </a:rPr>
              <a:t>pain font le régal des moineaux, Tibère </a:t>
            </a:r>
          </a:p>
          <a:p>
            <a:pPr>
              <a:lnSpc>
                <a:spcPct val="110000"/>
              </a:lnSpc>
              <a:buFont typeface="Wingdings 2" pitchFamily="18" charset="2"/>
              <a:buNone/>
            </a:pPr>
            <a:r>
              <a:rPr lang="fr-FR" smtClean="0">
                <a:latin typeface="Comic Sans MS" pitchFamily="66" charset="0"/>
              </a:rPr>
              <a:t>attend patiemment que ceux-ci s’approchent </a:t>
            </a:r>
          </a:p>
          <a:p>
            <a:pPr>
              <a:lnSpc>
                <a:spcPct val="110000"/>
              </a:lnSpc>
              <a:buFont typeface="Wingdings 2" pitchFamily="18" charset="2"/>
              <a:buNone/>
            </a:pPr>
            <a:r>
              <a:rPr lang="fr-FR" smtClean="0">
                <a:latin typeface="Comic Sans MS" pitchFamily="66" charset="0"/>
              </a:rPr>
              <a:t>suffisamment de lui pour bondir sur la proie </a:t>
            </a:r>
          </a:p>
          <a:p>
            <a:pPr>
              <a:lnSpc>
                <a:spcPct val="110000"/>
              </a:lnSpc>
              <a:buFont typeface="Wingdings 2" pitchFamily="18" charset="2"/>
              <a:buNone/>
            </a:pPr>
            <a:r>
              <a:rPr lang="fr-FR" smtClean="0">
                <a:latin typeface="Comic Sans MS" pitchFamily="66" charset="0"/>
              </a:rPr>
              <a:t>qu’il convoite.</a:t>
            </a:r>
          </a:p>
          <a:p>
            <a:endParaRPr lang="fr-FR" smtClean="0"/>
          </a:p>
        </p:txBody>
      </p:sp>
      <p:sp>
        <p:nvSpPr>
          <p:cNvPr id="73731" name="ZoneTexte 3"/>
          <p:cNvSpPr txBox="1">
            <a:spLocks noChangeArrowheads="1"/>
          </p:cNvSpPr>
          <p:nvPr/>
        </p:nvSpPr>
        <p:spPr bwMode="auto">
          <a:xfrm>
            <a:off x="357188" y="571500"/>
            <a:ext cx="8215312" cy="646113"/>
          </a:xfrm>
          <a:prstGeom prst="rect">
            <a:avLst/>
          </a:prstGeom>
          <a:noFill/>
          <a:ln w="9525">
            <a:noFill/>
            <a:miter lim="800000"/>
            <a:headEnd/>
            <a:tailEnd/>
          </a:ln>
        </p:spPr>
        <p:txBody>
          <a:bodyPr>
            <a:spAutoFit/>
          </a:bodyPr>
          <a:lstStyle/>
          <a:p>
            <a:pPr algn="ctr"/>
            <a:r>
              <a:rPr lang="fr-FR" sz="3600" b="1" dirty="0">
                <a:solidFill>
                  <a:schemeClr val="accent4"/>
                </a:solidFill>
                <a:latin typeface="Comic Sans MS" pitchFamily="66" charset="0"/>
              </a:rPr>
              <a:t>Questionner vs reformuler:</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re 1"/>
          <p:cNvSpPr>
            <a:spLocks noGrp="1"/>
          </p:cNvSpPr>
          <p:nvPr>
            <p:ph type="title"/>
          </p:nvPr>
        </p:nvSpPr>
        <p:spPr/>
        <p:txBody>
          <a:bodyPr/>
          <a:lstStyle/>
          <a:p>
            <a:r>
              <a:rPr lang="fr-FR" cap="none" dirty="0" smtClean="0">
                <a:latin typeface="Comic Sans MS" pitchFamily="66" charset="0"/>
              </a:rPr>
              <a:t>Questionner</a:t>
            </a:r>
          </a:p>
        </p:txBody>
      </p:sp>
      <p:sp>
        <p:nvSpPr>
          <p:cNvPr id="4" name="Rectangle 3"/>
          <p:cNvSpPr>
            <a:spLocks noGrp="1" noChangeArrowheads="1"/>
          </p:cNvSpPr>
          <p:nvPr>
            <p:ph idx="1"/>
          </p:nvPr>
        </p:nvSpPr>
        <p:spPr/>
        <p:txBody>
          <a:bodyPr>
            <a:normAutofit fontScale="92500"/>
          </a:bodyPr>
          <a:lstStyle/>
          <a:p>
            <a:pPr marL="609600" indent="-609600" fontAlgn="auto">
              <a:spcBef>
                <a:spcPct val="50000"/>
              </a:spcBef>
              <a:spcAft>
                <a:spcPts val="0"/>
              </a:spcAft>
              <a:buClr>
                <a:schemeClr val="accent3"/>
              </a:buClr>
              <a:buFontTx/>
              <a:buAutoNum type="arabicPeriod"/>
              <a:defRPr/>
            </a:pPr>
            <a:r>
              <a:rPr lang="fr-FR" sz="3000" b="1" dirty="0">
                <a:latin typeface="Comic Sans MS" pitchFamily="66" charset="0"/>
              </a:rPr>
              <a:t>Qui est dans l’arbre ?</a:t>
            </a:r>
            <a:r>
              <a:rPr lang="fr-FR" sz="3000" dirty="0">
                <a:latin typeface="Comic Sans MS" pitchFamily="66" charset="0"/>
              </a:rPr>
              <a:t> dans l’arbre il y a……</a:t>
            </a:r>
          </a:p>
          <a:p>
            <a:pPr marL="609600" indent="-609600" fontAlgn="auto">
              <a:spcBef>
                <a:spcPct val="50000"/>
              </a:spcBef>
              <a:spcAft>
                <a:spcPts val="0"/>
              </a:spcAft>
              <a:buClr>
                <a:schemeClr val="accent3"/>
              </a:buClr>
              <a:buFontTx/>
              <a:buAutoNum type="arabicPeriod"/>
              <a:defRPr/>
            </a:pPr>
            <a:r>
              <a:rPr lang="fr-FR" sz="3000" b="1" dirty="0">
                <a:latin typeface="Comic Sans MS" pitchFamily="66" charset="0"/>
              </a:rPr>
              <a:t>Que regarde Colin ?</a:t>
            </a:r>
            <a:r>
              <a:rPr lang="fr-FR" sz="3000" dirty="0">
                <a:latin typeface="Comic Sans MS" pitchFamily="66" charset="0"/>
              </a:rPr>
              <a:t> Colin regarde …..………</a:t>
            </a:r>
          </a:p>
          <a:p>
            <a:pPr marL="609600" indent="-609600" fontAlgn="auto">
              <a:spcBef>
                <a:spcPct val="50000"/>
              </a:spcBef>
              <a:spcAft>
                <a:spcPts val="0"/>
              </a:spcAft>
              <a:buClr>
                <a:schemeClr val="accent3"/>
              </a:buClr>
              <a:buFontTx/>
              <a:buAutoNum type="arabicPeriod"/>
              <a:defRPr/>
            </a:pPr>
            <a:r>
              <a:rPr lang="fr-FR" sz="3000" b="1" dirty="0">
                <a:latin typeface="Comic Sans MS" pitchFamily="66" charset="0"/>
              </a:rPr>
              <a:t>Qui est le chasseur de l’histoire ?</a:t>
            </a:r>
            <a:r>
              <a:rPr lang="fr-FR" sz="3000" dirty="0">
                <a:latin typeface="Comic Sans MS" pitchFamily="66" charset="0"/>
              </a:rPr>
              <a:t> c’est…… …</a:t>
            </a:r>
          </a:p>
          <a:p>
            <a:pPr marL="609600" indent="-609600" fontAlgn="auto">
              <a:spcBef>
                <a:spcPct val="50000"/>
              </a:spcBef>
              <a:spcAft>
                <a:spcPts val="0"/>
              </a:spcAft>
              <a:buClr>
                <a:schemeClr val="accent3"/>
              </a:buClr>
              <a:buFontTx/>
              <a:buAutoNum type="arabicPeriod"/>
              <a:defRPr/>
            </a:pPr>
            <a:r>
              <a:rPr lang="fr-FR" sz="3000" b="1" dirty="0">
                <a:latin typeface="Comic Sans MS" pitchFamily="66" charset="0"/>
              </a:rPr>
              <a:t>Qui mange le pain ?</a:t>
            </a:r>
            <a:r>
              <a:rPr lang="fr-FR" sz="3000" dirty="0">
                <a:latin typeface="Comic Sans MS" pitchFamily="66" charset="0"/>
              </a:rPr>
              <a:t> le pain est mangé par …</a:t>
            </a:r>
          </a:p>
          <a:p>
            <a:pPr marL="609600" indent="-609600" fontAlgn="auto">
              <a:spcBef>
                <a:spcPct val="50000"/>
              </a:spcBef>
              <a:spcAft>
                <a:spcPts val="0"/>
              </a:spcAft>
              <a:buClr>
                <a:schemeClr val="accent3"/>
              </a:buClr>
              <a:buFontTx/>
              <a:buAutoNum type="arabicPeriod"/>
              <a:defRPr/>
            </a:pPr>
            <a:r>
              <a:rPr lang="fr-FR" sz="3000" b="1" dirty="0">
                <a:latin typeface="Comic Sans MS" pitchFamily="66" charset="0"/>
              </a:rPr>
              <a:t>Où est le chat ?</a:t>
            </a:r>
            <a:r>
              <a:rPr lang="fr-FR" sz="3000" dirty="0">
                <a:latin typeface="Comic Sans MS" pitchFamily="66" charset="0"/>
              </a:rPr>
              <a:t> il est caché…………</a:t>
            </a:r>
          </a:p>
          <a:p>
            <a:pPr marL="609600" indent="-609600" fontAlgn="auto">
              <a:lnSpc>
                <a:spcPct val="110000"/>
              </a:lnSpc>
              <a:spcAft>
                <a:spcPts val="0"/>
              </a:spcAft>
              <a:buClr>
                <a:schemeClr val="accent3"/>
              </a:buClr>
              <a:buFont typeface="Times New Roman" pitchFamily="18" charset="0"/>
              <a:buNone/>
              <a:defRPr/>
            </a:pPr>
            <a:endParaRPr lang="fr-FR" sz="3000" dirty="0">
              <a:latin typeface="Comic Sans MS" pitchFamily="66" charset="0"/>
            </a:endParaRPr>
          </a:p>
          <a:p>
            <a:pPr marL="609600" indent="-609600" fontAlgn="auto">
              <a:spcBef>
                <a:spcPct val="50000"/>
              </a:spcBef>
              <a:spcAft>
                <a:spcPts val="0"/>
              </a:spcAft>
              <a:buClr>
                <a:schemeClr val="accent3"/>
              </a:buClr>
              <a:buFontTx/>
              <a:buAutoNum type="arabicPeriod"/>
              <a:defRPr/>
            </a:pPr>
            <a:endParaRPr lang="fr-FR" sz="20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7188" y="2214563"/>
            <a:ext cx="8229600" cy="1571625"/>
          </a:xfrm>
        </p:spPr>
        <p:txBody>
          <a:bodyPr>
            <a:normAutofit fontScale="90000"/>
          </a:bodyPr>
          <a:lstStyle/>
          <a:p>
            <a:pPr fontAlgn="auto">
              <a:spcAft>
                <a:spcPts val="0"/>
              </a:spcAft>
              <a:defRPr/>
            </a:pPr>
            <a:r>
              <a:rPr lang="fr-FR" sz="4000" cap="none" dirty="0" smtClean="0">
                <a:latin typeface="Comic Sans MS" pitchFamily="66" charset="0"/>
              </a:rPr>
              <a:t>En reformulant ?:</a:t>
            </a:r>
            <a:r>
              <a:rPr lang="fr-FR" sz="4000" dirty="0" smtClean="0">
                <a:latin typeface="Comic Sans MS" pitchFamily="66" charset="0"/>
              </a:rPr>
              <a:t/>
            </a:r>
            <a:br>
              <a:rPr lang="fr-FR" sz="4000" dirty="0" smtClean="0">
                <a:latin typeface="Comic Sans MS" pitchFamily="66" charset="0"/>
              </a:rPr>
            </a:br>
            <a:r>
              <a:rPr lang="fr-FR" sz="4000" dirty="0" smtClean="0">
                <a:latin typeface="Comic Sans MS" pitchFamily="66" charset="0"/>
              </a:rPr>
              <a:t/>
            </a:r>
            <a:br>
              <a:rPr lang="fr-FR" sz="4000" dirty="0" smtClean="0">
                <a:latin typeface="Comic Sans MS" pitchFamily="66" charset="0"/>
              </a:rPr>
            </a:br>
            <a:r>
              <a:rPr lang="fr-FR" sz="4000" dirty="0" smtClean="0">
                <a:latin typeface="Comic Sans MS" pitchFamily="66" charset="0"/>
              </a:rPr>
              <a:t>        </a:t>
            </a:r>
            <a:r>
              <a:rPr lang="fr-FR" sz="4000" cap="none" dirty="0" smtClean="0">
                <a:latin typeface="Comic Sans MS" pitchFamily="66" charset="0"/>
              </a:rPr>
              <a:t>Le texte du </a:t>
            </a:r>
            <a:r>
              <a:rPr lang="fr-FR" sz="4000" cap="none" dirty="0" err="1" smtClean="0">
                <a:latin typeface="Comic Sans MS" pitchFamily="66" charset="0"/>
              </a:rPr>
              <a:t>big</a:t>
            </a:r>
            <a:r>
              <a:rPr lang="fr-FR" sz="4000" cap="none" dirty="0" smtClean="0">
                <a:latin typeface="Comic Sans MS" pitchFamily="66" charset="0"/>
              </a:rPr>
              <a:t> bang !! </a:t>
            </a:r>
            <a:r>
              <a:rPr lang="fr-FR" dirty="0" smtClean="0"/>
              <a:t/>
            </a:r>
            <a:br>
              <a:rPr lang="fr-FR" dirty="0" smtClean="0"/>
            </a:br>
            <a:endParaRPr lang="fr-FR" dirty="0"/>
          </a:p>
        </p:txBody>
      </p:sp>
      <p:sp>
        <p:nvSpPr>
          <p:cNvPr id="71682" name="AutoShape 4" descr="data:image/jpg;base64,/9j/4AAQSkZJRgABAQAAAQABAAD/2wBDAAkGBwgHBgkIBwgKCgkLDRYPDQwMDRsUFRAWIB0iIiAdHx8kKDQsJCYxJx8fLT0tMTU3Ojo6Iys/RD84QzQ5Ojf/2wBDAQoKCg0MDRoPDxo3JR8lNzc3Nzc3Nzc3Nzc3Nzc3Nzc3Nzc3Nzc3Nzc3Nzc3Nzc3Nzc3Nzc3Nzc3Nzc3Nzc3Nzf/wAARCACfAHsDASIAAhEBAxEB/8QAHAABAAICAwEAAAAAAAAAAAAAAAYIBQcBAwQC/8QAQxAAAQMDAQUEBAoGCwAAAAAAAQACAwQFEQYHEiExUSJBYXETgZGhCBQyQlJicoKx0VSywcLT8BUXIyUzNUNzg5OU/8QAFAEBAAAAAAAAAAAAAAAAAAAAAP/EABQRAQAAAAAAAAAAAAAAAAAAAAD/2gAMAwEAAhEDEQA/AN4oi4c5rGlznBoAySTgBAJwsBqjWVh0tFvXevZHKRltOztSv8mjj6zwWsNpG2QxvktekJWEjsy3DAcPER9x+0fV1WkKmeapnknqZpJppCS+SRxc5x6knmg3JqDb1VPJj09amQs7pq07zj91pwPaVCa/anrOue4vvcsLTyZAxkYHsGfaVDOaIMrUakvtSSai83GXPMPqnkfivG6vrHHLqucnqZXfmvMiDIwX68UxzTXavh/26l7fwKzdBtJ1jQBogv8AVODe6bdl/WBUTRBt2zbebzA9rbxbaSsj5F0JMTwPeD7AtkaZ2uaUvrhE+pfbqgnAjrgGB3k4Et7+8g+Cq0uclBeBr2uaHNILSMgg8CvpVO0PtGvmkXsjgm+NW8HtUUzuz9082ny4eBVkdHavtWrrcKu1zjfaB6aneQJISfpD1HB5FBIEREA8FobbdtEM8s2mLJPiFh3a+eN3yz3xA9B872dc7H2rarOk9JT1NO7FdUn4vS/VeQcu+6MnzwFVGR73vc973Oc4klzjkknvKD5JyuERAREQEXOFwgIucLjkgIiICzGmNQ1+mrvBcbXM6OWM9tuezKzvY4d4Pu5jiAsOiC4+jtTUWq7FBc6BwG92Zos5dDIBxYf54jBWcVYtiOqn2HVUdBUSAUFzcIpN53BknHccPM9n1+Cs6grb8IK9uuGsI7Yx+YbbCGluP9R+HH3bi1cs9rysdX6zvdS/B3q2VoI6NcWj3ALAoCIiApjoPZ3d9Zzb9NiltzCRJWyty0H6LRntH3DvKxmidPS6o1JRWiJzmNmeTLI0Z3IwMuPsGPMhW7tdvprVQQUFDE2Kmp2BkbG9wCCHad2S6TssQ9LQC4z/ADpa3EmfJvyR7FK4bHaIIRBBa6GOIDG4ynYG+wBZBEEXu2z3SV1Y8VNhomOecmSnjEL85znLMHK09tB2N1Nlp5blp2SWtoowXS078GWMdRj5Q9/mrEogo4in22fTEGmtXOFBF6Khro/jETGjDWOyQ5o8ARnHcHBQFAREQfTHuY5rmOLXNOWuBwQVcbR16F80ta7nI5glqKZrpADyfjDveCqbrZWkNfSWXTtJbmyRtEO/gFmeb3O/ag1/dJDLcquQnJfM9xPXLivKttXLYdqae41UtNU2psMkz3xgzPBDS44BG50XQNg+q/0yzj/nk/hoNWItqf1Daq/TrN/3S/w19xbBdSk/2txtLR9WSR37gQez4NlEyS83mtcAXQU8cTT033En9RWAUD2U6HqtEUFdBW1UFRJUyteHQg8ABjByp4gIiICIiDSPwlYozT2OU/4rXytH2SGk/gFopbZ+ETeGVmpqK1wlpbQQb0hB4iSQ5wR4Na0/eWpkBERAUrsml6+42yGqgijMcm9gknPBxH7FFFa/ZnYY6PQdlimY5sjqcSua7mC8l/7yCaYREQEREBERAREQFG9eatpNH2KW4VGJJz2Kan3sGV/TyHMnovBr/aHadHU5imcKm5PbmKjjdx8C4/NHnxPcq06q1NddUXR1fd5xJJjEcTeEcTfotGTgIMfcq6ouddPXVsrpamokMkj3d7jzXlREBEXZBDJPNHDDG6SWRwaxjBkuceAAHVBn9n+nX6o1XQ2sNcYXP9JUOAzuxN4uz0zyz1IVvWsDGhjGgNaMAZ5BQXZJoZukbH6arb/eta1rqg8D6IcxGPLv6nyCnqAiIgIiICIiDjK1FtP2uw2kz2fTD2zV7csmq+bID3hv0nD2A9eS7duWu5bJRtsNon3K+qZmolbzhiI5A9znde4A9QVXbKDtqqqesnkqKqaSaeV28+SRxc5x6knmulEQERS7Q2gLxrCoa6lj9BQB2JKyQdkdQ36R8uHUhBG7dbqy6VkdHbqeSoqZThkcbck/kPE8FYzZZsvg0wGXO8ejqbs4dgYy2m8G9XdT6h35lGjNFWfSNEIbfAHTuAEtTIAZJPM9PBSXCDgcFyiICIiAiIgLrqJWQQSTSHDI2l7j0AGSuxRvaRUGl0FfpQcH4lIwHoXDd/agqnqW8zX+/V11qOElVKX4PzW8mt9QAHqWMREBEUg0HYm6k1bbLVKSIp5cy4+g0Fzh4ZAIz4oJxsl2WG/iO9agY5lrzmCn4tdU/WPeGfj5c7C0tNDSQMgpomQwxgNZGxoa1oHcAF9QRRwRMihY1kcbQ1jWjAaByAXYgIiICIiAiIgIiICim1Rj5Nnt8ZG1znmn4BoyT2gpWuCMjB5IKUf0ZcMZ+I1WOvoXfkvptpuThltvqz5QO/JXU3G4+SPYuQ0DkAPUgpYLJdiP8rrv/O/8ls3YDZ62n1nPU1dHPCyOieGulhc3iXNHAkdMqw6ICIiAiIgIiICIiAiIgIijO0XVDdI6Vqbm0MdU5EVMx/J0rs4z1AwSR0BQerUurbHpeIPvVwip3OGWRYLpH+TRk+vkoLPt40zHK5kVDdJmg8HiNjQ72vyq+XOvqrnXTVtwnfUVUzt6SWQ5Lj/Pd3LyoLSaf2vaSvU0cBqpaGeQ4aysj3QT9oEtHrKnrHBzQ4EFpGQRyIVHxzW5dg2t6plyZpe4ymSlma40bnEkxOAyWD6pAOOhHig36iIgIiICIiAiIgIiIC1pt/tlTX6FbNTM3xRVbKiYdGbr2k+ouHqytlrrnijnhfFNG2SN4LXMcMhwPMEd6CkLufFcLdetdh8zZ5KvSczHQHj8SneQWfZec5Hgcea1bcNL3i3VIpqyj9HMTjd9Kw8fMOQYcDKn2xG2VFftAoZomn0NEHzTPxwaN0tHtJHvXZprZBqW9PZJM2noKUkZllla846hrSc+RIW/tFaPtmj7WaO2tc6R5Dp6h/y5XYxk9B0A4D2oJEiIgIiICIiD/9k="/>
          <p:cNvSpPr>
            <a:spLocks noChangeAspect="1" noChangeArrowheads="1"/>
          </p:cNvSpPr>
          <p:nvPr/>
        </p:nvSpPr>
        <p:spPr bwMode="auto">
          <a:xfrm>
            <a:off x="63500" y="-712788"/>
            <a:ext cx="1133475" cy="1466851"/>
          </a:xfrm>
          <a:prstGeom prst="rect">
            <a:avLst/>
          </a:prstGeom>
          <a:noFill/>
          <a:ln w="9525">
            <a:noFill/>
            <a:miter lim="800000"/>
            <a:headEnd/>
            <a:tailEnd/>
          </a:ln>
        </p:spPr>
        <p:txBody>
          <a:bodyPr/>
          <a:lstStyle/>
          <a:p>
            <a:endParaRPr lang="fr-FR">
              <a:latin typeface="Constantia"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7" name="Picture 2" descr="C:\Documents and Settings\utilisateur\Mes documents\Capture02.jpg"/>
          <p:cNvPicPr>
            <a:picLocks noChangeAspect="1" noChangeArrowheads="1"/>
          </p:cNvPicPr>
          <p:nvPr/>
        </p:nvPicPr>
        <p:blipFill>
          <a:blip r:embed="rId2" cstate="print"/>
          <a:srcRect/>
          <a:stretch>
            <a:fillRect/>
          </a:stretch>
        </p:blipFill>
        <p:spPr bwMode="auto">
          <a:xfrm>
            <a:off x="263525" y="642938"/>
            <a:ext cx="8616950" cy="5572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1" name="Picture 4" descr="C:\Documents and Settings\utilisateur\Mes documents\Capture01.jpg"/>
          <p:cNvPicPr>
            <a:picLocks noChangeAspect="1" noChangeArrowheads="1"/>
          </p:cNvPicPr>
          <p:nvPr/>
        </p:nvPicPr>
        <p:blipFill>
          <a:blip r:embed="rId2" cstate="print"/>
          <a:srcRect/>
          <a:stretch>
            <a:fillRect/>
          </a:stretch>
        </p:blipFill>
        <p:spPr bwMode="auto">
          <a:xfrm>
            <a:off x="285750" y="1357313"/>
            <a:ext cx="8143875" cy="53387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5" name="Picture 2" descr="C:\Documents and Settings\utilisateur\Mes documents\Capture03.jpg"/>
          <p:cNvPicPr>
            <a:picLocks noChangeAspect="1" noChangeArrowheads="1"/>
          </p:cNvPicPr>
          <p:nvPr/>
        </p:nvPicPr>
        <p:blipFill>
          <a:blip r:embed="rId2" cstate="print"/>
          <a:srcRect/>
          <a:stretch>
            <a:fillRect/>
          </a:stretch>
        </p:blipFill>
        <p:spPr bwMode="auto">
          <a:xfrm>
            <a:off x="149225" y="285750"/>
            <a:ext cx="8543925" cy="60721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49" name="Picture 2" descr="C:\Documents and Settings\utilisateur\Mes documents\Capture04.jpg"/>
          <p:cNvPicPr>
            <a:picLocks noChangeAspect="1" noChangeArrowheads="1"/>
          </p:cNvPicPr>
          <p:nvPr/>
        </p:nvPicPr>
        <p:blipFill>
          <a:blip r:embed="rId2" cstate="print"/>
          <a:srcRect/>
          <a:stretch>
            <a:fillRect/>
          </a:stretch>
        </p:blipFill>
        <p:spPr bwMode="auto">
          <a:xfrm>
            <a:off x="1357313" y="0"/>
            <a:ext cx="5988050" cy="6643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1000108"/>
            <a:ext cx="7239000" cy="1143000"/>
          </a:xfrm>
        </p:spPr>
        <p:txBody>
          <a:bodyPr>
            <a:normAutofit fontScale="90000"/>
          </a:bodyPr>
          <a:lstStyle/>
          <a:p>
            <a:r>
              <a:rPr lang="fr-FR" cap="none" dirty="0" smtClean="0"/>
              <a:t>quelles activités je mets en place pour apprendre à lire à mes élèves?</a:t>
            </a:r>
            <a:endParaRPr lang="fr-FR" cap="none" dirty="0"/>
          </a:p>
        </p:txBody>
      </p:sp>
      <p:sp>
        <p:nvSpPr>
          <p:cNvPr id="3" name="Espace réservé du contenu 2"/>
          <p:cNvSpPr>
            <a:spLocks noGrp="1"/>
          </p:cNvSpPr>
          <p:nvPr>
            <p:ph idx="1"/>
          </p:nvPr>
        </p:nvSpPr>
        <p:spPr>
          <a:xfrm>
            <a:off x="357158" y="2571744"/>
            <a:ext cx="6115064" cy="1176642"/>
          </a:xfrm>
        </p:spPr>
        <p:txBody>
          <a:bodyPr/>
          <a:lstStyle/>
          <a:p>
            <a:r>
              <a:rPr lang="fr-FR" dirty="0" smtClean="0"/>
              <a:t>Vous listez les activités</a:t>
            </a:r>
          </a:p>
          <a:p>
            <a:r>
              <a:rPr lang="fr-FR" dirty="0" smtClean="0"/>
              <a:t>Mise en commun</a:t>
            </a:r>
          </a:p>
          <a:p>
            <a:endParaRPr lang="fr-F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3" name="Picture 2" descr="C:\Documents and Settings\utilisateur\Mes documents\Capture05.jpg"/>
          <p:cNvPicPr>
            <a:picLocks noChangeAspect="1" noChangeArrowheads="1"/>
          </p:cNvPicPr>
          <p:nvPr/>
        </p:nvPicPr>
        <p:blipFill>
          <a:blip r:embed="rId2" cstate="print"/>
          <a:srcRect/>
          <a:stretch>
            <a:fillRect/>
          </a:stretch>
        </p:blipFill>
        <p:spPr bwMode="auto">
          <a:xfrm>
            <a:off x="928688" y="571500"/>
            <a:ext cx="6858000" cy="59610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Espace réservé du contenu 2"/>
          <p:cNvSpPr>
            <a:spLocks/>
          </p:cNvSpPr>
          <p:nvPr/>
        </p:nvSpPr>
        <p:spPr bwMode="auto">
          <a:xfrm>
            <a:off x="0" y="214290"/>
            <a:ext cx="8229600" cy="2087563"/>
          </a:xfrm>
          <a:prstGeom prst="rect">
            <a:avLst/>
          </a:prstGeom>
          <a:noFill/>
          <a:ln w="9525">
            <a:noFill/>
            <a:miter lim="800000"/>
            <a:headEnd/>
            <a:tailEnd/>
          </a:ln>
          <a:effectLst/>
        </p:spPr>
        <p:txBody>
          <a:bodyPr/>
          <a:lstStyle/>
          <a:p>
            <a:pPr marL="273050" indent="-273050">
              <a:spcBef>
                <a:spcPct val="20000"/>
              </a:spcBef>
              <a:buClr>
                <a:srgbClr val="0BD0D9"/>
              </a:buClr>
              <a:buSzPct val="95000"/>
              <a:buFont typeface="Wingdings 2" pitchFamily="18" charset="2"/>
              <a:buChar char=""/>
            </a:pPr>
            <a:r>
              <a:rPr lang="fr-FR" sz="2600" dirty="0">
                <a:latin typeface="Comic Sans MS" pitchFamily="66" charset="0"/>
              </a:rPr>
              <a:t>« le sens du texte n’est pas la simple addition du sens des mots qui le composent et un travail spécifique est indispensable pour y accéder. »</a:t>
            </a:r>
          </a:p>
        </p:txBody>
      </p:sp>
      <p:sp>
        <p:nvSpPr>
          <p:cNvPr id="113667" name="Text Box 3"/>
          <p:cNvSpPr txBox="1">
            <a:spLocks noChangeArrowheads="1"/>
          </p:cNvSpPr>
          <p:nvPr/>
        </p:nvSpPr>
        <p:spPr bwMode="auto">
          <a:xfrm>
            <a:off x="684213" y="4581525"/>
            <a:ext cx="7561262" cy="1552575"/>
          </a:xfrm>
          <a:prstGeom prst="rect">
            <a:avLst/>
          </a:prstGeom>
          <a:noFill/>
          <a:ln w="9525">
            <a:noFill/>
            <a:miter lim="800000"/>
            <a:headEnd/>
            <a:tailEnd/>
          </a:ln>
          <a:effectLst/>
        </p:spPr>
        <p:txBody>
          <a:bodyPr>
            <a:spAutoFit/>
          </a:bodyPr>
          <a:lstStyle/>
          <a:p>
            <a:r>
              <a:rPr lang="fr-FR" sz="2400" i="1" dirty="0"/>
              <a:t> « …. c’est précisément le cas en lecture, domaine dans lequel l’école</a:t>
            </a:r>
          </a:p>
          <a:p>
            <a:r>
              <a:rPr lang="fr-FR" sz="2400" i="1" dirty="0"/>
              <a:t>passe beaucoup de temps à évaluer la compréhension, beaucoup moins à l’enseigner. »</a:t>
            </a:r>
            <a:endParaRPr lang="fr-FR" sz="2400" dirty="0"/>
          </a:p>
        </p:txBody>
      </p:sp>
      <p:sp>
        <p:nvSpPr>
          <p:cNvPr id="113668" name="Text Box 4"/>
          <p:cNvSpPr txBox="1">
            <a:spLocks noChangeArrowheads="1"/>
          </p:cNvSpPr>
          <p:nvPr/>
        </p:nvSpPr>
        <p:spPr bwMode="auto">
          <a:xfrm>
            <a:off x="1619250" y="3068638"/>
            <a:ext cx="6121400" cy="1066800"/>
          </a:xfrm>
          <a:prstGeom prst="rect">
            <a:avLst/>
          </a:prstGeom>
          <a:noFill/>
          <a:ln w="9525">
            <a:noFill/>
            <a:miter lim="800000"/>
            <a:headEnd/>
            <a:tailEnd/>
          </a:ln>
          <a:effectLst/>
        </p:spPr>
        <p:txBody>
          <a:bodyPr>
            <a:spAutoFit/>
          </a:bodyPr>
          <a:lstStyle/>
          <a:p>
            <a:pPr>
              <a:spcBef>
                <a:spcPct val="50000"/>
              </a:spcBef>
            </a:pPr>
            <a:r>
              <a:rPr lang="fr-FR" sz="3200" b="1" i="1" dirty="0"/>
              <a:t>« Lorsque l’Ecole évalue ce qu’elle n’enseigne pas »</a:t>
            </a:r>
          </a:p>
        </p:txBody>
      </p:sp>
      <p:sp>
        <p:nvSpPr>
          <p:cNvPr id="113669" name="Text Box 5"/>
          <p:cNvSpPr txBox="1">
            <a:spLocks noChangeArrowheads="1"/>
          </p:cNvSpPr>
          <p:nvPr/>
        </p:nvSpPr>
        <p:spPr bwMode="auto">
          <a:xfrm>
            <a:off x="5148263" y="6308725"/>
            <a:ext cx="3744912" cy="366713"/>
          </a:xfrm>
          <a:prstGeom prst="rect">
            <a:avLst/>
          </a:prstGeom>
          <a:noFill/>
          <a:ln w="9525">
            <a:noFill/>
            <a:miter lim="800000"/>
            <a:headEnd/>
            <a:tailEnd/>
          </a:ln>
          <a:effectLst/>
        </p:spPr>
        <p:txBody>
          <a:bodyPr>
            <a:spAutoFit/>
          </a:bodyPr>
          <a:lstStyle/>
          <a:p>
            <a:r>
              <a:rPr lang="fr-FR" i="1" dirty="0">
                <a:latin typeface="Bradley Hand ITC" pitchFamily="66" charset="0"/>
              </a:rPr>
              <a:t>( Roland </a:t>
            </a:r>
            <a:r>
              <a:rPr lang="fr-FR" i="1" dirty="0" err="1">
                <a:latin typeface="Bradley Hand ITC" pitchFamily="66" charset="0"/>
              </a:rPr>
              <a:t>Goigoux</a:t>
            </a:r>
            <a:r>
              <a:rPr lang="fr-FR" i="1" dirty="0">
                <a:latin typeface="Bradley Hand ITC" pitchFamily="66" charset="0"/>
              </a:rPr>
              <a:t>, Sylvie </a:t>
            </a:r>
            <a:r>
              <a:rPr lang="fr-FR" i="1" dirty="0" err="1">
                <a:latin typeface="Bradley Hand ITC" pitchFamily="66" charset="0"/>
              </a:rPr>
              <a:t>Cèbe</a:t>
            </a:r>
            <a:r>
              <a:rPr lang="fr-FR" i="1" dirty="0">
                <a:latin typeface="Bradley Hand ITC" pitchFamily="66"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3668">
                                            <p:txEl>
                                              <p:pRg st="0" end="0"/>
                                            </p:txEl>
                                          </p:spTgt>
                                        </p:tgtEl>
                                        <p:attrNameLst>
                                          <p:attrName>style.visibility</p:attrName>
                                        </p:attrNameLst>
                                      </p:cBhvr>
                                      <p:to>
                                        <p:strVal val="visible"/>
                                      </p:to>
                                    </p:set>
                                    <p:anim calcmode="lin" valueType="num">
                                      <p:cBhvr additive="base">
                                        <p:cTn id="7" dur="500" fill="hold"/>
                                        <p:tgtEl>
                                          <p:spTgt spid="11366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366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3666">
                                            <p:txEl>
                                              <p:pRg st="0" end="0"/>
                                            </p:txEl>
                                          </p:spTgt>
                                        </p:tgtEl>
                                        <p:attrNameLst>
                                          <p:attrName>style.visibility</p:attrName>
                                        </p:attrNameLst>
                                      </p:cBhvr>
                                      <p:to>
                                        <p:strVal val="visible"/>
                                      </p:to>
                                    </p:set>
                                    <p:anim calcmode="lin" valueType="num">
                                      <p:cBhvr additive="base">
                                        <p:cTn id="13" dur="500" fill="hold"/>
                                        <p:tgtEl>
                                          <p:spTgt spid="11366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366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3667">
                                            <p:txEl>
                                              <p:pRg st="0" end="0"/>
                                            </p:txEl>
                                          </p:spTgt>
                                        </p:tgtEl>
                                        <p:attrNameLst>
                                          <p:attrName>style.visibility</p:attrName>
                                        </p:attrNameLst>
                                      </p:cBhvr>
                                      <p:to>
                                        <p:strVal val="visible"/>
                                      </p:to>
                                    </p:set>
                                    <p:anim calcmode="lin" valueType="num">
                                      <p:cBhvr additive="base">
                                        <p:cTn id="19" dur="500" fill="hold"/>
                                        <p:tgtEl>
                                          <p:spTgt spid="11366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3667">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3667">
                                            <p:txEl>
                                              <p:pRg st="1" end="1"/>
                                            </p:txEl>
                                          </p:spTgt>
                                        </p:tgtEl>
                                        <p:attrNameLst>
                                          <p:attrName>style.visibility</p:attrName>
                                        </p:attrNameLst>
                                      </p:cBhvr>
                                      <p:to>
                                        <p:strVal val="visible"/>
                                      </p:to>
                                    </p:set>
                                    <p:anim calcmode="lin" valueType="num">
                                      <p:cBhvr additive="base">
                                        <p:cTn id="23" dur="500" fill="hold"/>
                                        <p:tgtEl>
                                          <p:spTgt spid="113667">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1366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13669"/>
                                        </p:tgtEl>
                                        <p:attrNameLst>
                                          <p:attrName>style.visibility</p:attrName>
                                        </p:attrNameLst>
                                      </p:cBhvr>
                                      <p:to>
                                        <p:strVal val="visible"/>
                                      </p:to>
                                    </p:set>
                                    <p:anim calcmode="lin" valueType="num">
                                      <p:cBhvr additive="base">
                                        <p:cTn id="29" dur="500" fill="hold"/>
                                        <p:tgtEl>
                                          <p:spTgt spid="113669"/>
                                        </p:tgtEl>
                                        <p:attrNameLst>
                                          <p:attrName>ppt_x</p:attrName>
                                        </p:attrNameLst>
                                      </p:cBhvr>
                                      <p:tavLst>
                                        <p:tav tm="0">
                                          <p:val>
                                            <p:strVal val="#ppt_x"/>
                                          </p:val>
                                        </p:tav>
                                        <p:tav tm="100000">
                                          <p:val>
                                            <p:strVal val="#ppt_x"/>
                                          </p:val>
                                        </p:tav>
                                      </p:tavLst>
                                    </p:anim>
                                    <p:anim calcmode="lin" valueType="num">
                                      <p:cBhvr additive="base">
                                        <p:cTn id="30" dur="500" fill="hold"/>
                                        <p:tgtEl>
                                          <p:spTgt spid="11366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9" grpId="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5715" name="Rectangle 3"/>
          <p:cNvSpPr>
            <a:spLocks noGrp="1"/>
          </p:cNvSpPr>
          <p:nvPr>
            <p:ph idx="1"/>
          </p:nvPr>
        </p:nvSpPr>
        <p:spPr>
          <a:xfrm>
            <a:off x="0" y="2643182"/>
            <a:ext cx="8229600" cy="3556000"/>
          </a:xfrm>
        </p:spPr>
        <p:txBody>
          <a:bodyPr/>
          <a:lstStyle/>
          <a:p>
            <a:pPr>
              <a:lnSpc>
                <a:spcPct val="90000"/>
              </a:lnSpc>
            </a:pPr>
            <a:r>
              <a:rPr lang="fr-FR" sz="2000" b="1" dirty="0" smtClean="0"/>
              <a:t>Comprendre, c’est se construire une </a:t>
            </a:r>
            <a:r>
              <a:rPr lang="fr-FR" sz="2000" b="1" u="sng" dirty="0" smtClean="0"/>
              <a:t>représentation mentale cohérente</a:t>
            </a:r>
            <a:r>
              <a:rPr lang="fr-FR" sz="2000" b="1" dirty="0" smtClean="0"/>
              <a:t> qui tienne ensemble et organise tous les éléments importants du texte, sans en oublier, sans en inventer. </a:t>
            </a:r>
          </a:p>
          <a:p>
            <a:pPr>
              <a:lnSpc>
                <a:spcPct val="90000"/>
              </a:lnSpc>
            </a:pPr>
            <a:endParaRPr lang="fr-FR" sz="2000" b="1" dirty="0" smtClean="0"/>
          </a:p>
          <a:p>
            <a:pPr>
              <a:lnSpc>
                <a:spcPct val="90000"/>
              </a:lnSpc>
            </a:pPr>
            <a:r>
              <a:rPr lang="fr-FR" sz="2000" b="1" dirty="0" smtClean="0"/>
              <a:t>Il s’agit donc d’apprendre aux élèves à </a:t>
            </a:r>
            <a:r>
              <a:rPr lang="fr-FR" sz="2000" b="1" u="sng" dirty="0" smtClean="0"/>
              <a:t>reformuler</a:t>
            </a:r>
            <a:r>
              <a:rPr lang="fr-FR" sz="2000" b="1" dirty="0" smtClean="0"/>
              <a:t> les informations contenues dans les différents paragraphes (pas à pas) pour les </a:t>
            </a:r>
            <a:r>
              <a:rPr lang="fr-FR" sz="2000" b="1" u="sng" dirty="0" smtClean="0"/>
              <a:t>mémoriser</a:t>
            </a:r>
            <a:r>
              <a:rPr lang="fr-FR" sz="2000" b="1" dirty="0" smtClean="0"/>
              <a:t> et leur apprendre à les </a:t>
            </a:r>
            <a:r>
              <a:rPr lang="fr-FR" sz="2000" b="1" u="sng" dirty="0" smtClean="0"/>
              <a:t>organiser</a:t>
            </a:r>
            <a:r>
              <a:rPr lang="fr-FR" sz="2000" b="1" dirty="0" smtClean="0"/>
              <a:t> en les mettant en relation.</a:t>
            </a:r>
            <a:r>
              <a:rPr lang="fr-FR" sz="2000" dirty="0" smtClean="0"/>
              <a:t> </a:t>
            </a:r>
          </a:p>
        </p:txBody>
      </p:sp>
      <p:sp>
        <p:nvSpPr>
          <p:cNvPr id="115716" name="Text Box 4"/>
          <p:cNvSpPr txBox="1">
            <a:spLocks noChangeArrowheads="1"/>
          </p:cNvSpPr>
          <p:nvPr/>
        </p:nvSpPr>
        <p:spPr bwMode="auto">
          <a:xfrm>
            <a:off x="357158" y="500042"/>
            <a:ext cx="7561262" cy="1815882"/>
          </a:xfrm>
          <a:prstGeom prst="rect">
            <a:avLst/>
          </a:prstGeom>
          <a:noFill/>
          <a:ln w="9525">
            <a:noFill/>
            <a:miter lim="800000"/>
            <a:headEnd/>
            <a:tailEnd/>
          </a:ln>
          <a:effectLst/>
        </p:spPr>
        <p:txBody>
          <a:bodyPr wrap="square">
            <a:spAutoFit/>
          </a:bodyPr>
          <a:lstStyle/>
          <a:p>
            <a:pPr algn="ctr">
              <a:spcBef>
                <a:spcPct val="50000"/>
              </a:spcBef>
            </a:pPr>
            <a:r>
              <a:rPr lang="fr-FR" sz="3200" b="1" dirty="0" smtClean="0">
                <a:solidFill>
                  <a:schemeClr val="accent4"/>
                </a:solidFill>
                <a:latin typeface="Comic Sans MS" pitchFamily="66" charset="0"/>
              </a:rPr>
              <a:t>Comment aider les élèves à comprendre les textes narratifs ?</a:t>
            </a:r>
            <a:endParaRPr lang="fr-FR" sz="3200" dirty="0" smtClean="0">
              <a:solidFill>
                <a:schemeClr val="accent4"/>
              </a:solidFill>
              <a:latin typeface="Comic Sans MS" pitchFamily="66" charset="0"/>
            </a:endParaRPr>
          </a:p>
          <a:p>
            <a:pPr algn="ctr">
              <a:spcBef>
                <a:spcPct val="50000"/>
              </a:spcBef>
            </a:pPr>
            <a:endParaRPr lang="fr-FR" sz="3200" b="1" dirty="0">
              <a:solidFill>
                <a:schemeClr val="accent4"/>
              </a:solidFill>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5715">
                                            <p:txEl>
                                              <p:pRg st="0" end="0"/>
                                            </p:txEl>
                                          </p:spTgt>
                                        </p:tgtEl>
                                        <p:attrNameLst>
                                          <p:attrName>style.visibility</p:attrName>
                                        </p:attrNameLst>
                                      </p:cBhvr>
                                      <p:to>
                                        <p:strVal val="visible"/>
                                      </p:to>
                                    </p:set>
                                    <p:anim calcmode="lin" valueType="num">
                                      <p:cBhvr additive="base">
                                        <p:cTn id="7" dur="500" fill="hold"/>
                                        <p:tgtEl>
                                          <p:spTgt spid="1157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57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5715">
                                            <p:txEl>
                                              <p:pRg st="2" end="2"/>
                                            </p:txEl>
                                          </p:spTgt>
                                        </p:tgtEl>
                                        <p:attrNameLst>
                                          <p:attrName>style.visibility</p:attrName>
                                        </p:attrNameLst>
                                      </p:cBhvr>
                                      <p:to>
                                        <p:strVal val="visible"/>
                                      </p:to>
                                    </p:set>
                                    <p:anim calcmode="lin" valueType="num">
                                      <p:cBhvr additive="base">
                                        <p:cTn id="13" dur="500" fill="hold"/>
                                        <p:tgtEl>
                                          <p:spTgt spid="11571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571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itre 1"/>
          <p:cNvSpPr>
            <a:spLocks noGrp="1"/>
          </p:cNvSpPr>
          <p:nvPr>
            <p:ph type="title"/>
          </p:nvPr>
        </p:nvSpPr>
        <p:spPr/>
        <p:txBody>
          <a:bodyPr/>
          <a:lstStyle/>
          <a:p>
            <a:r>
              <a:rPr lang="fr-FR" cap="none" dirty="0" smtClean="0">
                <a:latin typeface="Comic Sans MS" pitchFamily="66" charset="0"/>
              </a:rPr>
              <a:t>compréhension locale</a:t>
            </a:r>
            <a:endParaRPr lang="fr-FR" cap="none" dirty="0" smtClean="0"/>
          </a:p>
        </p:txBody>
      </p:sp>
      <p:sp>
        <p:nvSpPr>
          <p:cNvPr id="94210" name="Espace réservé du contenu 2"/>
          <p:cNvSpPr>
            <a:spLocks noGrp="1"/>
          </p:cNvSpPr>
          <p:nvPr>
            <p:ph idx="1"/>
          </p:nvPr>
        </p:nvSpPr>
        <p:spPr/>
        <p:txBody>
          <a:bodyPr/>
          <a:lstStyle/>
          <a:p>
            <a:r>
              <a:rPr lang="fr-FR" smtClean="0">
                <a:latin typeface="Comic Sans MS" pitchFamily="66" charset="0"/>
              </a:rPr>
              <a:t> éviter qu’elle soit morcelée par</a:t>
            </a:r>
          </a:p>
          <a:p>
            <a:pPr>
              <a:buFont typeface="Wingdings 2" pitchFamily="18" charset="2"/>
              <a:buNone/>
            </a:pPr>
            <a:r>
              <a:rPr lang="fr-FR" smtClean="0">
                <a:latin typeface="Comic Sans MS" pitchFamily="66" charset="0"/>
              </a:rPr>
              <a:t>– l’excès de questionnaires</a:t>
            </a:r>
          </a:p>
          <a:p>
            <a:pPr>
              <a:buFont typeface="Wingdings 2" pitchFamily="18" charset="2"/>
              <a:buNone/>
            </a:pPr>
            <a:r>
              <a:rPr lang="fr-FR" smtClean="0">
                <a:latin typeface="Comic Sans MS" pitchFamily="66" charset="0"/>
              </a:rPr>
              <a:t>– la sur-représentation des questions littérales</a:t>
            </a:r>
          </a:p>
          <a:p>
            <a:pPr>
              <a:buFont typeface="Wingdings 2" pitchFamily="18" charset="2"/>
              <a:buNone/>
            </a:pPr>
            <a:r>
              <a:rPr lang="fr-FR" smtClean="0">
                <a:latin typeface="Comic Sans MS" pitchFamily="66" charset="0"/>
              </a:rPr>
              <a:t>– l’abus du « vrai ou faux »</a:t>
            </a:r>
          </a:p>
          <a:p>
            <a:pPr>
              <a:buFont typeface="Wingdings 2" pitchFamily="18" charset="2"/>
              <a:buNone/>
            </a:pPr>
            <a:endParaRPr lang="fr-FR"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re 1"/>
          <p:cNvSpPr>
            <a:spLocks noGrp="1"/>
          </p:cNvSpPr>
          <p:nvPr>
            <p:ph type="title"/>
          </p:nvPr>
        </p:nvSpPr>
        <p:spPr/>
        <p:txBody>
          <a:bodyPr>
            <a:normAutofit/>
          </a:bodyPr>
          <a:lstStyle/>
          <a:p>
            <a:r>
              <a:rPr lang="fr-FR" cap="none" dirty="0" smtClean="0">
                <a:latin typeface="Comic Sans MS" pitchFamily="66" charset="0"/>
              </a:rPr>
              <a:t>compréhension globale </a:t>
            </a:r>
            <a:r>
              <a:rPr lang="fr-FR" dirty="0" smtClean="0">
                <a:latin typeface="Comic Sans MS" pitchFamily="66" charset="0"/>
              </a:rPr>
              <a:t>…</a:t>
            </a:r>
            <a:endParaRPr lang="fr-FR" dirty="0" smtClean="0"/>
          </a:p>
        </p:txBody>
      </p:sp>
      <p:sp>
        <p:nvSpPr>
          <p:cNvPr id="95234" name="Espace réservé du contenu 2"/>
          <p:cNvSpPr>
            <a:spLocks noGrp="1"/>
          </p:cNvSpPr>
          <p:nvPr>
            <p:ph idx="1"/>
          </p:nvPr>
        </p:nvSpPr>
        <p:spPr/>
        <p:txBody>
          <a:bodyPr/>
          <a:lstStyle/>
          <a:p>
            <a:r>
              <a:rPr lang="fr-FR" smtClean="0">
                <a:latin typeface="Comic Sans MS" pitchFamily="66" charset="0"/>
              </a:rPr>
              <a:t>permettre qu’elle soit unifiée (« prendre ensemble »: expliciter les liens)</a:t>
            </a:r>
          </a:p>
          <a:p>
            <a:endParaRPr lang="fr-FR" smtClean="0"/>
          </a:p>
        </p:txBody>
      </p:sp>
      <p:sp>
        <p:nvSpPr>
          <p:cNvPr id="95235" name="ZoneTexte 4"/>
          <p:cNvSpPr txBox="1">
            <a:spLocks noChangeArrowheads="1"/>
          </p:cNvSpPr>
          <p:nvPr/>
        </p:nvSpPr>
        <p:spPr bwMode="auto">
          <a:xfrm>
            <a:off x="571500" y="2786063"/>
            <a:ext cx="7929563" cy="3046412"/>
          </a:xfrm>
          <a:prstGeom prst="rect">
            <a:avLst/>
          </a:prstGeom>
          <a:noFill/>
          <a:ln w="9525">
            <a:noFill/>
            <a:miter lim="800000"/>
            <a:headEnd/>
            <a:tailEnd/>
          </a:ln>
        </p:spPr>
        <p:txBody>
          <a:bodyPr>
            <a:spAutoFit/>
          </a:bodyPr>
          <a:lstStyle/>
          <a:p>
            <a:pPr>
              <a:buFontTx/>
              <a:buChar char="-"/>
            </a:pPr>
            <a:r>
              <a:rPr lang="fr-FR" sz="2400" b="1">
                <a:latin typeface="Comic Sans MS" pitchFamily="66" charset="0"/>
              </a:rPr>
              <a:t>Ne pas se limiter aux questions référentielles</a:t>
            </a:r>
            <a:r>
              <a:rPr lang="fr-FR" sz="2400">
                <a:latin typeface="Comic Sans MS" pitchFamily="66" charset="0"/>
              </a:rPr>
              <a:t>: objets, lieux.</a:t>
            </a:r>
          </a:p>
          <a:p>
            <a:pPr>
              <a:buFontTx/>
              <a:buChar char="-"/>
            </a:pPr>
            <a:r>
              <a:rPr lang="fr-FR" sz="2400" b="1">
                <a:latin typeface="Comic Sans MS" pitchFamily="66" charset="0"/>
              </a:rPr>
              <a:t>Privilégier les questions de recherche, de repérage</a:t>
            </a:r>
            <a:r>
              <a:rPr lang="fr-FR" sz="2400">
                <a:latin typeface="Comic Sans MS" pitchFamily="66" charset="0"/>
              </a:rPr>
              <a:t>: entourer, souligner…</a:t>
            </a:r>
          </a:p>
          <a:p>
            <a:pPr>
              <a:buFontTx/>
              <a:buChar char="-"/>
            </a:pPr>
            <a:r>
              <a:rPr lang="fr-FR" sz="2400" b="1">
                <a:latin typeface="Comic Sans MS" pitchFamily="66" charset="0"/>
              </a:rPr>
              <a:t>Proposer des situations problèmes</a:t>
            </a:r>
            <a:r>
              <a:rPr lang="fr-FR" sz="2400">
                <a:latin typeface="Comic Sans MS" pitchFamily="66" charset="0"/>
              </a:rPr>
              <a:t>:</a:t>
            </a:r>
          </a:p>
          <a:p>
            <a:r>
              <a:rPr lang="fr-FR" sz="2400">
                <a:latin typeface="Comic Sans MS" pitchFamily="66" charset="0"/>
              </a:rPr>
              <a:t>Dans cette histoire comment cela se fait il que?</a:t>
            </a:r>
          </a:p>
          <a:p>
            <a:r>
              <a:rPr lang="fr-FR" sz="2400">
                <a:latin typeface="Comic Sans MS" pitchFamily="66" charset="0"/>
              </a:rPr>
              <a:t>Qu’est ce que vous avez compris de?</a:t>
            </a:r>
          </a:p>
          <a:p>
            <a:endParaRPr lang="fr-FR" sz="2400">
              <a:latin typeface="Comic Sans MS" pitchFamily="66"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7188" y="428625"/>
            <a:ext cx="8229600" cy="1643063"/>
          </a:xfrm>
        </p:spPr>
        <p:txBody>
          <a:bodyPr>
            <a:normAutofit fontScale="90000"/>
          </a:bodyPr>
          <a:lstStyle/>
          <a:p>
            <a:pPr fontAlgn="auto">
              <a:spcAft>
                <a:spcPts val="0"/>
              </a:spcAft>
              <a:defRPr/>
            </a:pPr>
            <a:r>
              <a:rPr lang="fr-FR" sz="3100" b="1" dirty="0" smtClean="0">
                <a:latin typeface="Comic Sans MS" pitchFamily="66" charset="0"/>
              </a:rPr>
              <a:t/>
            </a:r>
            <a:br>
              <a:rPr lang="fr-FR" sz="3100" b="1" dirty="0" smtClean="0">
                <a:latin typeface="Comic Sans MS" pitchFamily="66" charset="0"/>
              </a:rPr>
            </a:br>
            <a:r>
              <a:rPr lang="fr-FR" sz="3600" b="1" cap="none" dirty="0" smtClean="0">
                <a:latin typeface="Comic Sans MS" pitchFamily="66" charset="0"/>
              </a:rPr>
              <a:t>diriger l’attention des élèves sur les personnages :</a:t>
            </a:r>
            <a:r>
              <a:rPr lang="fr-FR" b="1" dirty="0" smtClean="0">
                <a:latin typeface="Comic Sans MS" pitchFamily="66" charset="0"/>
              </a:rPr>
              <a:t/>
            </a:r>
            <a:br>
              <a:rPr lang="fr-FR" b="1" dirty="0" smtClean="0">
                <a:latin typeface="Comic Sans MS" pitchFamily="66" charset="0"/>
              </a:rPr>
            </a:br>
            <a:endParaRPr lang="fr-FR" dirty="0"/>
          </a:p>
        </p:txBody>
      </p:sp>
      <p:sp>
        <p:nvSpPr>
          <p:cNvPr id="3" name="Espace réservé du contenu 2"/>
          <p:cNvSpPr>
            <a:spLocks noGrp="1"/>
          </p:cNvSpPr>
          <p:nvPr>
            <p:ph idx="1"/>
          </p:nvPr>
        </p:nvSpPr>
        <p:spPr>
          <a:xfrm>
            <a:off x="457200" y="1600200"/>
            <a:ext cx="8229600" cy="3614738"/>
          </a:xfrm>
        </p:spPr>
        <p:txBody>
          <a:bodyPr>
            <a:normAutofit fontScale="40000" lnSpcReduction="20000"/>
          </a:bodyPr>
          <a:lstStyle/>
          <a:p>
            <a:pPr marL="274320" indent="-274320" fontAlgn="auto">
              <a:spcAft>
                <a:spcPts val="0"/>
              </a:spcAft>
              <a:buClr>
                <a:schemeClr val="accent3"/>
              </a:buClr>
              <a:buFont typeface="Wingdings 2"/>
              <a:buChar char=""/>
              <a:defRPr/>
            </a:pPr>
            <a:r>
              <a:rPr lang="fr-FR" sz="5900" b="1" dirty="0" smtClean="0">
                <a:latin typeface="Comic Sans MS" pitchFamily="66" charset="0"/>
              </a:rPr>
              <a:t>1.Qui sont ils?</a:t>
            </a:r>
          </a:p>
          <a:p>
            <a:pPr marL="274320" indent="-274320" fontAlgn="auto">
              <a:spcAft>
                <a:spcPts val="0"/>
              </a:spcAft>
              <a:buClr>
                <a:schemeClr val="accent3"/>
              </a:buClr>
              <a:buFont typeface="Wingdings 2"/>
              <a:buNone/>
              <a:defRPr/>
            </a:pPr>
            <a:r>
              <a:rPr lang="fr-FR" sz="5900" dirty="0" smtClean="0">
                <a:latin typeface="Comic Sans MS" pitchFamily="66" charset="0"/>
              </a:rPr>
              <a:t>Désignations, reprises anaphoriques.</a:t>
            </a:r>
          </a:p>
          <a:p>
            <a:pPr marL="274320" indent="-274320" fontAlgn="auto">
              <a:spcAft>
                <a:spcPts val="0"/>
              </a:spcAft>
              <a:buClr>
                <a:schemeClr val="accent3"/>
              </a:buClr>
              <a:buFont typeface="Wingdings 2"/>
              <a:buChar char=""/>
              <a:defRPr/>
            </a:pPr>
            <a:r>
              <a:rPr lang="fr-FR" sz="5900" b="1" dirty="0" smtClean="0">
                <a:latin typeface="Comic Sans MS" pitchFamily="66" charset="0"/>
              </a:rPr>
              <a:t>2. ce qui leur arrive et ce qu’ils font ;</a:t>
            </a:r>
          </a:p>
          <a:p>
            <a:pPr marL="274320" indent="-274320" fontAlgn="auto">
              <a:spcAft>
                <a:spcPts val="0"/>
              </a:spcAft>
              <a:buClr>
                <a:schemeClr val="accent3"/>
              </a:buClr>
              <a:buFont typeface="Wingdings 2"/>
              <a:buChar char=""/>
              <a:defRPr/>
            </a:pPr>
            <a:r>
              <a:rPr lang="fr-FR" sz="5900" b="1" dirty="0">
                <a:latin typeface="Comic Sans MS" pitchFamily="66" charset="0"/>
              </a:rPr>
              <a:t>3</a:t>
            </a:r>
            <a:r>
              <a:rPr lang="fr-FR" sz="5900" b="1" dirty="0" smtClean="0">
                <a:latin typeface="Comic Sans MS" pitchFamily="66" charset="0"/>
              </a:rPr>
              <a:t>. ce qu’ils pensent :</a:t>
            </a:r>
          </a:p>
          <a:p>
            <a:pPr marL="274320" indent="-274320" fontAlgn="auto">
              <a:spcAft>
                <a:spcPts val="0"/>
              </a:spcAft>
              <a:buClr>
                <a:schemeClr val="accent3"/>
              </a:buClr>
              <a:buFont typeface="Wingdings 2"/>
              <a:buNone/>
              <a:defRPr/>
            </a:pPr>
            <a:r>
              <a:rPr lang="fr-FR" sz="5900" dirty="0" smtClean="0">
                <a:latin typeface="Comic Sans MS" pitchFamily="66" charset="0"/>
              </a:rPr>
              <a:t>– quels sont leurs buts (pour l’avenir) et leurs raisons d’agir (qui appartiennent au passé),</a:t>
            </a:r>
          </a:p>
          <a:p>
            <a:pPr marL="274320" indent="-274320" fontAlgn="auto">
              <a:spcAft>
                <a:spcPts val="0"/>
              </a:spcAft>
              <a:buClr>
                <a:schemeClr val="accent3"/>
              </a:buClr>
              <a:buFont typeface="Wingdings 2"/>
              <a:buNone/>
              <a:defRPr/>
            </a:pPr>
            <a:r>
              <a:rPr lang="fr-FR" sz="5900" dirty="0" smtClean="0">
                <a:latin typeface="Comic Sans MS" pitchFamily="66" charset="0"/>
              </a:rPr>
              <a:t>– quels sont leurs sentiments et leurs émotions,</a:t>
            </a:r>
          </a:p>
          <a:p>
            <a:pPr marL="274320" indent="-274320" fontAlgn="auto">
              <a:spcAft>
                <a:spcPts val="0"/>
              </a:spcAft>
              <a:buClr>
                <a:schemeClr val="accent3"/>
              </a:buClr>
              <a:buFont typeface="Wingdings 2"/>
              <a:buNone/>
              <a:defRPr/>
            </a:pPr>
            <a:r>
              <a:rPr lang="fr-FR" sz="5900" dirty="0" smtClean="0">
                <a:latin typeface="Comic Sans MS" pitchFamily="66" charset="0"/>
              </a:rPr>
              <a:t>– quels sont leurs connaissances et leurs raisonnements.</a:t>
            </a:r>
          </a:p>
          <a:p>
            <a:pPr marL="274320" indent="-274320" fontAlgn="auto">
              <a:spcAft>
                <a:spcPts val="0"/>
              </a:spcAft>
              <a:buClr>
                <a:schemeClr val="accent3"/>
              </a:buClr>
              <a:buFont typeface="Wingdings 2"/>
              <a:buChar char=""/>
              <a:defRPr/>
            </a:pPr>
            <a:endParaRPr lang="fr-FR"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fontAlgn="auto">
              <a:spcAft>
                <a:spcPts val="0"/>
              </a:spcAft>
              <a:defRPr/>
            </a:pPr>
            <a:r>
              <a:rPr lang="fr-FR" cap="none" dirty="0" smtClean="0">
                <a:latin typeface="Comic Sans MS" pitchFamily="66" charset="0"/>
              </a:rPr>
              <a:t>Elaborer des stratégies de lecture</a:t>
            </a:r>
            <a:r>
              <a:rPr lang="fr-FR" cap="none" dirty="0" smtClean="0"/>
              <a:t>:</a:t>
            </a:r>
            <a:endParaRPr lang="fr-FR" cap="none" dirty="0"/>
          </a:p>
        </p:txBody>
      </p:sp>
      <p:sp>
        <p:nvSpPr>
          <p:cNvPr id="97282" name="Espace réservé du contenu 2"/>
          <p:cNvSpPr>
            <a:spLocks noGrp="1"/>
          </p:cNvSpPr>
          <p:nvPr>
            <p:ph idx="1"/>
          </p:nvPr>
        </p:nvSpPr>
        <p:spPr/>
        <p:txBody>
          <a:bodyPr>
            <a:normAutofit/>
          </a:bodyPr>
          <a:lstStyle/>
          <a:p>
            <a:r>
              <a:rPr lang="fr-FR" sz="2800" smtClean="0">
                <a:latin typeface="Comic Sans MS" pitchFamily="66" charset="0"/>
              </a:rPr>
              <a:t>Pouvoir dire que lire n’est pas seulement décoder, oraliser.</a:t>
            </a:r>
          </a:p>
          <a:p>
            <a:r>
              <a:rPr lang="fr-FR" sz="2800" smtClean="0">
                <a:latin typeface="Comic Sans MS" pitchFamily="66" charset="0"/>
              </a:rPr>
              <a:t>Se rendre compte que l’on n’a pas compris.</a:t>
            </a:r>
          </a:p>
          <a:p>
            <a:r>
              <a:rPr lang="fr-FR" sz="2800" smtClean="0">
                <a:latin typeface="Comic Sans MS" pitchFamily="66" charset="0"/>
              </a:rPr>
              <a:t>Adapter sa vitesse de lecture: s’arrêter, revenir en arrière…</a:t>
            </a:r>
          </a:p>
          <a:p>
            <a:r>
              <a:rPr lang="fr-FR" sz="2800" smtClean="0">
                <a:latin typeface="Comic Sans MS" pitchFamily="66" charset="0"/>
              </a:rPr>
              <a:t>Apprendre à vérifier l’interprétation que l’on a du texte, par recoupement d’éléments au fur et à mesure de la lecture.</a:t>
            </a:r>
          </a:p>
          <a:p>
            <a:r>
              <a:rPr lang="fr-FR" sz="2800" smtClean="0">
                <a:latin typeface="Comic Sans MS" pitchFamily="66" charset="0"/>
              </a:rPr>
              <a:t>Chercher ce qui manque pour comprendre.</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cap="none" dirty="0" smtClean="0"/>
              <a:t>Découvrir un texte</a:t>
            </a:r>
            <a:endParaRPr lang="fr-FR" cap="none" dirty="0"/>
          </a:p>
        </p:txBody>
      </p:sp>
      <p:sp>
        <p:nvSpPr>
          <p:cNvPr id="3" name="Espace réservé du contenu 2"/>
          <p:cNvSpPr>
            <a:spLocks noGrp="1"/>
          </p:cNvSpPr>
          <p:nvPr>
            <p:ph idx="1"/>
          </p:nvPr>
        </p:nvSpPr>
        <p:spPr/>
        <p:txBody>
          <a:bodyPr/>
          <a:lstStyle/>
          <a:p>
            <a:r>
              <a:rPr lang="fr-FR" dirty="0" smtClean="0"/>
              <a:t>Comment découvre-t-on un nouveau texte de lecture dans ma classe?</a:t>
            </a:r>
          </a:p>
          <a:p>
            <a:r>
              <a:rPr lang="fr-FR" dirty="0" smtClean="0"/>
              <a:t>Vidéo « phrase cadeau »</a:t>
            </a:r>
            <a:endParaRPr lang="fr-FR" dirty="0"/>
          </a:p>
        </p:txBody>
      </p:sp>
      <p:pic>
        <p:nvPicPr>
          <p:cNvPr id="5" name="Picture 2"/>
          <p:cNvPicPr>
            <a:picLocks noChangeAspect="1" noChangeArrowheads="1"/>
          </p:cNvPicPr>
          <p:nvPr/>
        </p:nvPicPr>
        <p:blipFill>
          <a:blip r:embed="rId2" cstate="print"/>
          <a:srcRect/>
          <a:stretch>
            <a:fillRect/>
          </a:stretch>
        </p:blipFill>
        <p:spPr bwMode="auto">
          <a:xfrm>
            <a:off x="2071670" y="3286124"/>
            <a:ext cx="5048820" cy="3011488"/>
          </a:xfrm>
          <a:prstGeom prst="rect">
            <a:avLst/>
          </a:prstGeom>
          <a:noFill/>
          <a:ln w="9525">
            <a:noFill/>
            <a:miter lim="800000"/>
            <a:headEnd/>
            <a:tailEnd/>
          </a:ln>
        </p:spPr>
      </p:pic>
      <p:sp>
        <p:nvSpPr>
          <p:cNvPr id="6" name="Flèche gauche 5"/>
          <p:cNvSpPr/>
          <p:nvPr/>
        </p:nvSpPr>
        <p:spPr>
          <a:xfrm>
            <a:off x="6929454" y="5715016"/>
            <a:ext cx="1357322" cy="357190"/>
          </a:xfrm>
          <a:prstGeom prst="leftArrow">
            <a:avLst>
              <a:gd name="adj1" fmla="val 57642"/>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147" name="Picture 3" descr="C:\Documents and Settings\utilisateur\Bureau\bri.jpg"/>
          <p:cNvPicPr>
            <a:picLocks noChangeAspect="1" noChangeArrowheads="1"/>
          </p:cNvPicPr>
          <p:nvPr/>
        </p:nvPicPr>
        <p:blipFill>
          <a:blip r:embed="rId3" cstate="print"/>
          <a:srcRect/>
          <a:stretch>
            <a:fillRect/>
          </a:stretch>
        </p:blipFill>
        <p:spPr bwMode="auto">
          <a:xfrm>
            <a:off x="285720" y="3714752"/>
            <a:ext cx="1500198" cy="255410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additive="base">
                                        <p:cTn id="2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 calcmode="lin" valueType="num">
                                      <p:cBhvr additive="base">
                                        <p:cTn id="3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147"/>
                                        </p:tgtEl>
                                        <p:attrNameLst>
                                          <p:attrName>style.visibility</p:attrName>
                                        </p:attrNameLst>
                                      </p:cBhvr>
                                      <p:to>
                                        <p:strVal val="visible"/>
                                      </p:to>
                                    </p:set>
                                    <p:anim calcmode="lin" valueType="num">
                                      <p:cBhvr additive="base">
                                        <p:cTn id="37" dur="500" fill="hold"/>
                                        <p:tgtEl>
                                          <p:spTgt spid="6147"/>
                                        </p:tgtEl>
                                        <p:attrNameLst>
                                          <p:attrName>ppt_x</p:attrName>
                                        </p:attrNameLst>
                                      </p:cBhvr>
                                      <p:tavLst>
                                        <p:tav tm="0">
                                          <p:val>
                                            <p:strVal val="#ppt_x"/>
                                          </p:val>
                                        </p:tav>
                                        <p:tav tm="100000">
                                          <p:val>
                                            <p:strVal val="#ppt_x"/>
                                          </p:val>
                                        </p:tav>
                                      </p:tavLst>
                                    </p:anim>
                                    <p:anim calcmode="lin" valueType="num">
                                      <p:cBhvr additive="base">
                                        <p:cTn id="38" dur="500" fill="hold"/>
                                        <p:tgtEl>
                                          <p:spTgt spid="6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0"/>
            <a:ext cx="7239000" cy="1143000"/>
          </a:xfrm>
        </p:spPr>
        <p:txBody>
          <a:bodyPr/>
          <a:lstStyle/>
          <a:p>
            <a:r>
              <a:rPr lang="fr-FR" cap="none" dirty="0" smtClean="0"/>
              <a:t>Expliciter les procédures</a:t>
            </a:r>
            <a:endParaRPr lang="fr-FR" cap="none" dirty="0"/>
          </a:p>
        </p:txBody>
      </p:sp>
      <p:pic>
        <p:nvPicPr>
          <p:cNvPr id="9218" name="Picture 2" descr="undefined"/>
          <p:cNvPicPr>
            <a:picLocks noChangeAspect="1" noChangeArrowheads="1"/>
          </p:cNvPicPr>
          <p:nvPr/>
        </p:nvPicPr>
        <p:blipFill>
          <a:blip r:embed="rId2" cstate="print"/>
          <a:srcRect/>
          <a:stretch>
            <a:fillRect/>
          </a:stretch>
        </p:blipFill>
        <p:spPr bwMode="auto">
          <a:xfrm>
            <a:off x="214282" y="1244600"/>
            <a:ext cx="7886700" cy="5613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218"/>
                                        </p:tgtEl>
                                        <p:attrNameLst>
                                          <p:attrName>style.visibility</p:attrName>
                                        </p:attrNameLst>
                                      </p:cBhvr>
                                      <p:to>
                                        <p:strVal val="visible"/>
                                      </p:to>
                                    </p:set>
                                    <p:anim calcmode="lin" valueType="num">
                                      <p:cBhvr additive="base">
                                        <p:cTn id="13" dur="500" fill="hold"/>
                                        <p:tgtEl>
                                          <p:spTgt spid="9218"/>
                                        </p:tgtEl>
                                        <p:attrNameLst>
                                          <p:attrName>ppt_x</p:attrName>
                                        </p:attrNameLst>
                                      </p:cBhvr>
                                      <p:tavLst>
                                        <p:tav tm="0">
                                          <p:val>
                                            <p:strVal val="#ppt_x"/>
                                          </p:val>
                                        </p:tav>
                                        <p:tav tm="100000">
                                          <p:val>
                                            <p:strVal val="#ppt_x"/>
                                          </p:val>
                                        </p:tav>
                                      </p:tavLst>
                                    </p:anim>
                                    <p:anim calcmode="lin" valueType="num">
                                      <p:cBhvr additive="base">
                                        <p:cTn id="14" dur="500" fill="hold"/>
                                        <p:tgtEl>
                                          <p:spTgt spid="92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cap="none" dirty="0" smtClean="0"/>
              <a:t>Produire des phrases, des textes</a:t>
            </a:r>
            <a:endParaRPr lang="fr-FR" cap="none" dirty="0"/>
          </a:p>
        </p:txBody>
      </p:sp>
      <p:pic>
        <p:nvPicPr>
          <p:cNvPr id="4" name="Picture 2"/>
          <p:cNvPicPr>
            <a:picLocks noChangeAspect="1" noChangeArrowheads="1"/>
          </p:cNvPicPr>
          <p:nvPr/>
        </p:nvPicPr>
        <p:blipFill>
          <a:blip r:embed="rId2" cstate="print"/>
          <a:srcRect/>
          <a:stretch>
            <a:fillRect/>
          </a:stretch>
        </p:blipFill>
        <p:spPr bwMode="auto">
          <a:xfrm>
            <a:off x="2071670" y="3286124"/>
            <a:ext cx="5048820" cy="3011488"/>
          </a:xfrm>
          <a:prstGeom prst="rect">
            <a:avLst/>
          </a:prstGeom>
          <a:noFill/>
          <a:ln w="9525">
            <a:noFill/>
            <a:miter lim="800000"/>
            <a:headEnd/>
            <a:tailEnd/>
          </a:ln>
        </p:spPr>
      </p:pic>
      <p:sp>
        <p:nvSpPr>
          <p:cNvPr id="5" name="Flèche vers le bas 4"/>
          <p:cNvSpPr/>
          <p:nvPr/>
        </p:nvSpPr>
        <p:spPr>
          <a:xfrm>
            <a:off x="4214810" y="1785926"/>
            <a:ext cx="428628" cy="150019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2"/>
          <p:cNvPicPr>
            <a:picLocks noChangeAspect="1" noChangeArrowheads="1"/>
          </p:cNvPicPr>
          <p:nvPr/>
        </p:nvPicPr>
        <p:blipFill>
          <a:blip r:embed="rId2" cstate="print"/>
          <a:srcRect/>
          <a:stretch>
            <a:fillRect/>
          </a:stretch>
        </p:blipFill>
        <p:spPr bwMode="auto">
          <a:xfrm>
            <a:off x="598488" y="1643063"/>
            <a:ext cx="7923212" cy="4725987"/>
          </a:xfrm>
          <a:prstGeom prst="rect">
            <a:avLst/>
          </a:prstGeom>
          <a:noFill/>
          <a:ln w="9525">
            <a:noFill/>
            <a:miter lim="800000"/>
            <a:headEnd/>
            <a:tailEnd/>
          </a:ln>
        </p:spPr>
      </p:pic>
      <p:sp>
        <p:nvSpPr>
          <p:cNvPr id="17410" name="ZoneTexte 3"/>
          <p:cNvSpPr txBox="1">
            <a:spLocks noChangeArrowheads="1"/>
          </p:cNvSpPr>
          <p:nvPr/>
        </p:nvSpPr>
        <p:spPr bwMode="auto">
          <a:xfrm>
            <a:off x="285750" y="285750"/>
            <a:ext cx="8643938" cy="1230313"/>
          </a:xfrm>
          <a:prstGeom prst="rect">
            <a:avLst/>
          </a:prstGeom>
          <a:noFill/>
          <a:ln w="9525">
            <a:noFill/>
            <a:miter lim="800000"/>
            <a:headEnd/>
            <a:tailEnd/>
          </a:ln>
        </p:spPr>
        <p:txBody>
          <a:bodyPr>
            <a:spAutoFit/>
          </a:bodyPr>
          <a:lstStyle/>
          <a:p>
            <a:r>
              <a:rPr lang="fr-FR" sz="2800">
                <a:latin typeface="Comic Sans MS" pitchFamily="66" charset="0"/>
              </a:rPr>
              <a:t>Le planisphère de R. Goigoux: je me positionne / à ma pratique:</a:t>
            </a:r>
          </a:p>
          <a:p>
            <a:endParaRPr lang="fr-FR">
              <a:latin typeface="Constantia" pitchFamily="18"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320040"/>
            <a:ext cx="7239000" cy="4109092"/>
          </a:xfrm>
        </p:spPr>
        <p:txBody>
          <a:bodyPr>
            <a:normAutofit/>
          </a:bodyPr>
          <a:lstStyle/>
          <a:p>
            <a:r>
              <a:rPr lang="fr-FR" dirty="0" smtClean="0"/>
              <a:t>RENDEZ VOUS AU TEMPS FORT !!!!</a:t>
            </a:r>
            <a:endParaRPr lang="fr-F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6"/>
          <p:cNvSpPr>
            <a:spLocks noChangeArrowheads="1"/>
          </p:cNvSpPr>
          <p:nvPr/>
        </p:nvSpPr>
        <p:spPr bwMode="auto">
          <a:xfrm>
            <a:off x="3429000" y="1214438"/>
            <a:ext cx="1444625" cy="369887"/>
          </a:xfrm>
          <a:prstGeom prst="rect">
            <a:avLst/>
          </a:prstGeom>
          <a:noFill/>
          <a:ln w="9525">
            <a:noFill/>
            <a:miter lim="800000"/>
            <a:headEnd/>
            <a:tailEnd/>
          </a:ln>
        </p:spPr>
        <p:txBody>
          <a:bodyPr wrap="none">
            <a:spAutoFit/>
          </a:bodyPr>
          <a:lstStyle/>
          <a:p>
            <a:r>
              <a:rPr lang="fr-FR">
                <a:latin typeface="Constantia" pitchFamily="18" charset="0"/>
              </a:rPr>
              <a:t>Acculturation</a:t>
            </a:r>
          </a:p>
        </p:txBody>
      </p:sp>
      <p:sp>
        <p:nvSpPr>
          <p:cNvPr id="18435" name="Rectangle 7"/>
          <p:cNvSpPr>
            <a:spLocks noChangeArrowheads="1"/>
          </p:cNvSpPr>
          <p:nvPr/>
        </p:nvSpPr>
        <p:spPr bwMode="auto">
          <a:xfrm>
            <a:off x="428625" y="2714625"/>
            <a:ext cx="1887538" cy="646113"/>
          </a:xfrm>
          <a:prstGeom prst="rect">
            <a:avLst/>
          </a:prstGeom>
          <a:noFill/>
          <a:ln w="9525">
            <a:noFill/>
            <a:miter lim="800000"/>
            <a:headEnd/>
            <a:tailEnd/>
          </a:ln>
        </p:spPr>
        <p:txBody>
          <a:bodyPr>
            <a:spAutoFit/>
          </a:bodyPr>
          <a:lstStyle/>
          <a:p>
            <a:r>
              <a:rPr lang="fr-FR">
                <a:latin typeface="Constantia" pitchFamily="18" charset="0"/>
              </a:rPr>
              <a:t>Production de texte </a:t>
            </a:r>
          </a:p>
        </p:txBody>
      </p:sp>
      <p:sp>
        <p:nvSpPr>
          <p:cNvPr id="18436" name="Rectangle 8"/>
          <p:cNvSpPr>
            <a:spLocks noChangeArrowheads="1"/>
          </p:cNvSpPr>
          <p:nvPr/>
        </p:nvSpPr>
        <p:spPr bwMode="auto">
          <a:xfrm>
            <a:off x="5572125" y="3214688"/>
            <a:ext cx="2143125" cy="646112"/>
          </a:xfrm>
          <a:prstGeom prst="rect">
            <a:avLst/>
          </a:prstGeom>
          <a:noFill/>
          <a:ln w="9525">
            <a:noFill/>
            <a:miter lim="800000"/>
            <a:headEnd/>
            <a:tailEnd/>
          </a:ln>
        </p:spPr>
        <p:txBody>
          <a:bodyPr>
            <a:spAutoFit/>
          </a:bodyPr>
          <a:lstStyle/>
          <a:p>
            <a:r>
              <a:rPr lang="fr-FR">
                <a:latin typeface="Constantia" pitchFamily="18" charset="0"/>
              </a:rPr>
              <a:t>Compréhension de texte </a:t>
            </a:r>
          </a:p>
        </p:txBody>
      </p:sp>
      <p:sp>
        <p:nvSpPr>
          <p:cNvPr id="18437" name="Rectangle 9"/>
          <p:cNvSpPr>
            <a:spLocks noChangeArrowheads="1"/>
          </p:cNvSpPr>
          <p:nvPr/>
        </p:nvSpPr>
        <p:spPr bwMode="auto">
          <a:xfrm>
            <a:off x="2071688" y="5286375"/>
            <a:ext cx="4214812" cy="369888"/>
          </a:xfrm>
          <a:prstGeom prst="rect">
            <a:avLst/>
          </a:prstGeom>
          <a:noFill/>
          <a:ln w="9525">
            <a:noFill/>
            <a:miter lim="800000"/>
            <a:headEnd/>
            <a:tailEnd/>
          </a:ln>
        </p:spPr>
        <p:txBody>
          <a:bodyPr>
            <a:spAutoFit/>
          </a:bodyPr>
          <a:lstStyle/>
          <a:p>
            <a:r>
              <a:rPr lang="fr-FR">
                <a:latin typeface="Constantia" pitchFamily="18" charset="0"/>
              </a:rPr>
              <a:t>Identification et production de mots</a:t>
            </a:r>
          </a:p>
        </p:txBody>
      </p:sp>
      <p:sp>
        <p:nvSpPr>
          <p:cNvPr id="18438" name="ZoneTexte 10"/>
          <p:cNvSpPr txBox="1">
            <a:spLocks noChangeArrowheads="1"/>
          </p:cNvSpPr>
          <p:nvPr/>
        </p:nvSpPr>
        <p:spPr bwMode="auto">
          <a:xfrm>
            <a:off x="428625" y="357188"/>
            <a:ext cx="8429625" cy="830262"/>
          </a:xfrm>
          <a:prstGeom prst="rect">
            <a:avLst/>
          </a:prstGeom>
          <a:noFill/>
          <a:ln w="9525">
            <a:noFill/>
            <a:miter lim="800000"/>
            <a:headEnd/>
            <a:tailEnd/>
          </a:ln>
        </p:spPr>
        <p:txBody>
          <a:bodyPr>
            <a:spAutoFit/>
          </a:bodyPr>
          <a:lstStyle/>
          <a:p>
            <a:pPr algn="ctr"/>
            <a:r>
              <a:rPr lang="fr-FR" sz="4800" dirty="0" smtClean="0">
                <a:solidFill>
                  <a:schemeClr val="tx2"/>
                </a:solidFill>
                <a:latin typeface="Comic Sans MS" pitchFamily="66" charset="0"/>
              </a:rPr>
              <a:t>positionnement</a:t>
            </a:r>
            <a:endParaRPr lang="fr-FR" sz="4800" dirty="0">
              <a:solidFill>
                <a:schemeClr val="tx2"/>
              </a:solidFill>
              <a:latin typeface="Comic Sans MS" pitchFamily="66" charset="0"/>
            </a:endParaRPr>
          </a:p>
        </p:txBody>
      </p:sp>
      <p:sp>
        <p:nvSpPr>
          <p:cNvPr id="8" name="Organigramme : Ou 7"/>
          <p:cNvSpPr/>
          <p:nvPr/>
        </p:nvSpPr>
        <p:spPr>
          <a:xfrm>
            <a:off x="2000232" y="1571612"/>
            <a:ext cx="3429024" cy="3571900"/>
          </a:xfrm>
          <a:prstGeom prst="flowChartOr">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3"/>
          <p:cNvPicPr>
            <a:picLocks noChangeAspect="1" noChangeArrowheads="1"/>
          </p:cNvPicPr>
          <p:nvPr/>
        </p:nvPicPr>
        <p:blipFill>
          <a:blip r:embed="rId2" cstate="print"/>
          <a:srcRect/>
          <a:stretch>
            <a:fillRect/>
          </a:stretch>
        </p:blipFill>
        <p:spPr bwMode="auto">
          <a:xfrm>
            <a:off x="2143125" y="1428750"/>
            <a:ext cx="3454400" cy="3562350"/>
          </a:xfrm>
          <a:prstGeom prst="rect">
            <a:avLst/>
          </a:prstGeom>
          <a:noFill/>
          <a:ln w="9525">
            <a:noFill/>
            <a:miter lim="800000"/>
            <a:headEnd/>
            <a:tailEnd/>
          </a:ln>
        </p:spPr>
      </p:pic>
      <p:sp>
        <p:nvSpPr>
          <p:cNvPr id="18434" name="Rectangle 6"/>
          <p:cNvSpPr>
            <a:spLocks noChangeArrowheads="1"/>
          </p:cNvSpPr>
          <p:nvPr/>
        </p:nvSpPr>
        <p:spPr bwMode="auto">
          <a:xfrm>
            <a:off x="3429000" y="1214438"/>
            <a:ext cx="1444625" cy="369887"/>
          </a:xfrm>
          <a:prstGeom prst="rect">
            <a:avLst/>
          </a:prstGeom>
          <a:noFill/>
          <a:ln w="9525">
            <a:noFill/>
            <a:miter lim="800000"/>
            <a:headEnd/>
            <a:tailEnd/>
          </a:ln>
        </p:spPr>
        <p:txBody>
          <a:bodyPr wrap="none">
            <a:spAutoFit/>
          </a:bodyPr>
          <a:lstStyle/>
          <a:p>
            <a:r>
              <a:rPr lang="fr-FR">
                <a:latin typeface="Constantia" pitchFamily="18" charset="0"/>
              </a:rPr>
              <a:t>Acculturation</a:t>
            </a:r>
          </a:p>
        </p:txBody>
      </p:sp>
      <p:sp>
        <p:nvSpPr>
          <p:cNvPr id="18435" name="Rectangle 7"/>
          <p:cNvSpPr>
            <a:spLocks noChangeArrowheads="1"/>
          </p:cNvSpPr>
          <p:nvPr/>
        </p:nvSpPr>
        <p:spPr bwMode="auto">
          <a:xfrm>
            <a:off x="428625" y="2714625"/>
            <a:ext cx="1887538" cy="646113"/>
          </a:xfrm>
          <a:prstGeom prst="rect">
            <a:avLst/>
          </a:prstGeom>
          <a:noFill/>
          <a:ln w="9525">
            <a:noFill/>
            <a:miter lim="800000"/>
            <a:headEnd/>
            <a:tailEnd/>
          </a:ln>
        </p:spPr>
        <p:txBody>
          <a:bodyPr>
            <a:spAutoFit/>
          </a:bodyPr>
          <a:lstStyle/>
          <a:p>
            <a:r>
              <a:rPr lang="fr-FR">
                <a:latin typeface="Constantia" pitchFamily="18" charset="0"/>
              </a:rPr>
              <a:t>Production de texte </a:t>
            </a:r>
          </a:p>
        </p:txBody>
      </p:sp>
      <p:sp>
        <p:nvSpPr>
          <p:cNvPr id="18436" name="Rectangle 8"/>
          <p:cNvSpPr>
            <a:spLocks noChangeArrowheads="1"/>
          </p:cNvSpPr>
          <p:nvPr/>
        </p:nvSpPr>
        <p:spPr bwMode="auto">
          <a:xfrm>
            <a:off x="5572125" y="3214688"/>
            <a:ext cx="2143125" cy="646112"/>
          </a:xfrm>
          <a:prstGeom prst="rect">
            <a:avLst/>
          </a:prstGeom>
          <a:noFill/>
          <a:ln w="9525">
            <a:noFill/>
            <a:miter lim="800000"/>
            <a:headEnd/>
            <a:tailEnd/>
          </a:ln>
        </p:spPr>
        <p:txBody>
          <a:bodyPr>
            <a:spAutoFit/>
          </a:bodyPr>
          <a:lstStyle/>
          <a:p>
            <a:r>
              <a:rPr lang="fr-FR">
                <a:latin typeface="Constantia" pitchFamily="18" charset="0"/>
              </a:rPr>
              <a:t>Compréhension de texte </a:t>
            </a:r>
          </a:p>
        </p:txBody>
      </p:sp>
      <p:sp>
        <p:nvSpPr>
          <p:cNvPr id="18437" name="Rectangle 9"/>
          <p:cNvSpPr>
            <a:spLocks noChangeArrowheads="1"/>
          </p:cNvSpPr>
          <p:nvPr/>
        </p:nvSpPr>
        <p:spPr bwMode="auto">
          <a:xfrm>
            <a:off x="2071688" y="5286375"/>
            <a:ext cx="4214812" cy="369888"/>
          </a:xfrm>
          <a:prstGeom prst="rect">
            <a:avLst/>
          </a:prstGeom>
          <a:noFill/>
          <a:ln w="9525">
            <a:noFill/>
            <a:miter lim="800000"/>
            <a:headEnd/>
            <a:tailEnd/>
          </a:ln>
        </p:spPr>
        <p:txBody>
          <a:bodyPr>
            <a:spAutoFit/>
          </a:bodyPr>
          <a:lstStyle/>
          <a:p>
            <a:r>
              <a:rPr lang="fr-FR">
                <a:latin typeface="Constantia" pitchFamily="18" charset="0"/>
              </a:rPr>
              <a:t>Identification et production de mots</a:t>
            </a:r>
          </a:p>
        </p:txBody>
      </p:sp>
      <p:sp>
        <p:nvSpPr>
          <p:cNvPr id="18438" name="ZoneTexte 10"/>
          <p:cNvSpPr txBox="1">
            <a:spLocks noChangeArrowheads="1"/>
          </p:cNvSpPr>
          <p:nvPr/>
        </p:nvSpPr>
        <p:spPr bwMode="auto">
          <a:xfrm>
            <a:off x="428625" y="357188"/>
            <a:ext cx="8429625" cy="830262"/>
          </a:xfrm>
          <a:prstGeom prst="rect">
            <a:avLst/>
          </a:prstGeom>
          <a:noFill/>
          <a:ln w="9525">
            <a:noFill/>
            <a:miter lim="800000"/>
            <a:headEnd/>
            <a:tailEnd/>
          </a:ln>
        </p:spPr>
        <p:txBody>
          <a:bodyPr>
            <a:spAutoFit/>
          </a:bodyPr>
          <a:lstStyle/>
          <a:p>
            <a:pPr algn="ctr"/>
            <a:r>
              <a:rPr lang="fr-FR" sz="4800">
                <a:solidFill>
                  <a:schemeClr val="tx2"/>
                </a:solidFill>
                <a:latin typeface="Comic Sans MS" pitchFamily="66" charset="0"/>
              </a:rPr>
              <a:t>Vers un équilibre possible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cap="none" dirty="0" smtClean="0"/>
              <a:t>La phonologie</a:t>
            </a:r>
            <a:endParaRPr lang="fr-FR" cap="none" dirty="0"/>
          </a:p>
        </p:txBody>
      </p:sp>
      <p:sp>
        <p:nvSpPr>
          <p:cNvPr id="3" name="Espace réservé du contenu 2"/>
          <p:cNvSpPr>
            <a:spLocks noGrp="1"/>
          </p:cNvSpPr>
          <p:nvPr>
            <p:ph idx="1"/>
          </p:nvPr>
        </p:nvSpPr>
        <p:spPr>
          <a:xfrm>
            <a:off x="457200" y="1609416"/>
            <a:ext cx="7239000" cy="2248212"/>
          </a:xfrm>
        </p:spPr>
        <p:txBody>
          <a:bodyPr>
            <a:normAutofit lnSpcReduction="10000"/>
          </a:bodyPr>
          <a:lstStyle/>
          <a:p>
            <a:r>
              <a:rPr lang="fr-FR" dirty="0" smtClean="0"/>
              <a:t>Vidéo: du son à la trace</a:t>
            </a:r>
          </a:p>
          <a:p>
            <a:r>
              <a:rPr lang="fr-FR" dirty="0" smtClean="0"/>
              <a:t>Phases de la séance?</a:t>
            </a:r>
          </a:p>
          <a:p>
            <a:r>
              <a:rPr lang="fr-FR" dirty="0" smtClean="0"/>
              <a:t>Traces?</a:t>
            </a:r>
          </a:p>
          <a:p>
            <a:r>
              <a:rPr lang="fr-FR" dirty="0" smtClean="0"/>
              <a:t>Vos remarques, vos questions</a:t>
            </a:r>
            <a:endParaRPr lang="fr-FR" dirty="0"/>
          </a:p>
        </p:txBody>
      </p:sp>
      <p:pic>
        <p:nvPicPr>
          <p:cNvPr id="4" name="Picture 2"/>
          <p:cNvPicPr>
            <a:picLocks noChangeAspect="1" noChangeArrowheads="1"/>
          </p:cNvPicPr>
          <p:nvPr/>
        </p:nvPicPr>
        <p:blipFill>
          <a:blip r:embed="rId2" cstate="print"/>
          <a:srcRect/>
          <a:stretch>
            <a:fillRect/>
          </a:stretch>
        </p:blipFill>
        <p:spPr bwMode="auto">
          <a:xfrm>
            <a:off x="3214678" y="3643314"/>
            <a:ext cx="5048820" cy="3011488"/>
          </a:xfrm>
          <a:prstGeom prst="rect">
            <a:avLst/>
          </a:prstGeom>
          <a:noFill/>
          <a:ln w="9525">
            <a:noFill/>
            <a:miter lim="800000"/>
            <a:headEnd/>
            <a:tailEnd/>
          </a:ln>
        </p:spPr>
      </p:pic>
      <p:sp>
        <p:nvSpPr>
          <p:cNvPr id="9" name="Flèche vers le bas 8"/>
          <p:cNvSpPr/>
          <p:nvPr/>
        </p:nvSpPr>
        <p:spPr>
          <a:xfrm flipH="1">
            <a:off x="7143768" y="2500306"/>
            <a:ext cx="285752" cy="17859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additive="base">
                                        <p:cTn id="2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 calcmode="lin" valueType="num">
                                      <p:cBhvr additive="base">
                                        <p:cTn id="3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 calcmode="lin" valueType="num">
                                      <p:cBhvr additive="base">
                                        <p:cTn id="3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anim calcmode="lin" valueType="num">
                                      <p:cBhvr additive="base">
                                        <p:cTn id="4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0"/>
            <a:ext cx="7239000" cy="1143000"/>
          </a:xfrm>
        </p:spPr>
        <p:txBody>
          <a:bodyPr/>
          <a:lstStyle/>
          <a:p>
            <a:r>
              <a:rPr lang="fr-FR" cap="none" dirty="0" smtClean="0"/>
              <a:t>Une séance de phonologie</a:t>
            </a:r>
            <a:endParaRPr lang="fr-FR" cap="none" dirty="0"/>
          </a:p>
        </p:txBody>
      </p:sp>
      <p:sp>
        <p:nvSpPr>
          <p:cNvPr id="3" name="Espace réservé du contenu 2"/>
          <p:cNvSpPr>
            <a:spLocks noGrp="1"/>
          </p:cNvSpPr>
          <p:nvPr>
            <p:ph idx="1"/>
          </p:nvPr>
        </p:nvSpPr>
        <p:spPr>
          <a:xfrm>
            <a:off x="357158" y="1142984"/>
            <a:ext cx="7239000" cy="5357850"/>
          </a:xfrm>
        </p:spPr>
        <p:txBody>
          <a:bodyPr>
            <a:normAutofit lnSpcReduction="10000"/>
          </a:bodyPr>
          <a:lstStyle/>
          <a:p>
            <a:r>
              <a:rPr lang="fr-FR" b="1" u="sng" dirty="0" smtClean="0"/>
              <a:t>Etape 1 : découverte du son par les élèves </a:t>
            </a:r>
            <a:endParaRPr lang="fr-FR" dirty="0" smtClean="0"/>
          </a:p>
          <a:p>
            <a:pPr>
              <a:buNone/>
            </a:pPr>
            <a:r>
              <a:rPr lang="fr-FR" u="sng" dirty="0" smtClean="0"/>
              <a:t>1. Découverte du son à partir d’une comptine, d’images affichées au tableau, d’un jeu…</a:t>
            </a:r>
            <a:endParaRPr lang="fr-FR" dirty="0" smtClean="0"/>
          </a:p>
          <a:p>
            <a:pPr>
              <a:buNone/>
            </a:pPr>
            <a:r>
              <a:rPr lang="fr-FR" dirty="0" smtClean="0"/>
              <a:t> Quel est le son commun à tous ces mots ? quel est le son que l’on entend dans tous ces mot ?</a:t>
            </a:r>
          </a:p>
          <a:p>
            <a:pPr>
              <a:buNone/>
            </a:pPr>
            <a:r>
              <a:rPr lang="fr-FR" dirty="0" smtClean="0"/>
              <a:t>Écrire les mots</a:t>
            </a:r>
          </a:p>
          <a:p>
            <a:pPr>
              <a:buNone/>
            </a:pPr>
            <a:r>
              <a:rPr lang="fr-FR" dirty="0" smtClean="0"/>
              <a:t> </a:t>
            </a:r>
          </a:p>
          <a:p>
            <a:pPr>
              <a:buNone/>
            </a:pPr>
            <a:endParaRPr lang="fr-FR" dirty="0" smtClean="0"/>
          </a:p>
          <a:p>
            <a:endParaRPr lang="fr-FR" dirty="0"/>
          </a:p>
        </p:txBody>
      </p:sp>
      <p:sp>
        <p:nvSpPr>
          <p:cNvPr id="4" name="ZoneTexte 3"/>
          <p:cNvSpPr txBox="1"/>
          <p:nvPr/>
        </p:nvSpPr>
        <p:spPr>
          <a:xfrm>
            <a:off x="4500562" y="3571876"/>
            <a:ext cx="3214710" cy="3139321"/>
          </a:xfrm>
          <a:prstGeom prst="rect">
            <a:avLst/>
          </a:prstGeom>
          <a:noFill/>
          <a:ln w="28575">
            <a:solidFill>
              <a:schemeClr val="tx1"/>
            </a:solidFill>
          </a:ln>
        </p:spPr>
        <p:txBody>
          <a:bodyPr wrap="square" rtlCol="0">
            <a:spAutoFit/>
          </a:bodyPr>
          <a:lstStyle/>
          <a:p>
            <a:r>
              <a:rPr lang="fr-FR" b="1" dirty="0" smtClean="0"/>
              <a:t>Nicole et Nicolas</a:t>
            </a:r>
            <a:endParaRPr lang="fr-FR" dirty="0" smtClean="0"/>
          </a:p>
          <a:p>
            <a:r>
              <a:rPr lang="fr-FR" dirty="0" smtClean="0"/>
              <a:t>Nicole et Nicolas</a:t>
            </a:r>
            <a:br>
              <a:rPr lang="fr-FR" dirty="0" smtClean="0"/>
            </a:br>
            <a:r>
              <a:rPr lang="fr-FR" dirty="0" smtClean="0"/>
              <a:t>nagent et nagent et se noient.</a:t>
            </a:r>
            <a:br>
              <a:rPr lang="fr-FR" dirty="0" smtClean="0"/>
            </a:br>
            <a:r>
              <a:rPr lang="fr-FR" dirty="0" smtClean="0"/>
              <a:t>Arrive la sirène</a:t>
            </a:r>
            <a:br>
              <a:rPr lang="fr-FR" dirty="0" smtClean="0"/>
            </a:br>
            <a:r>
              <a:rPr lang="fr-FR" dirty="0" smtClean="0"/>
              <a:t>qui les sauve de là</a:t>
            </a:r>
          </a:p>
          <a:p>
            <a:r>
              <a:rPr lang="fr-FR" dirty="0" smtClean="0"/>
              <a:t>Ne le dis pas à papa</a:t>
            </a:r>
            <a:br>
              <a:rPr lang="fr-FR" dirty="0" smtClean="0"/>
            </a:br>
            <a:r>
              <a:rPr lang="fr-FR" dirty="0" smtClean="0"/>
              <a:t>ne le dis pas à maman</a:t>
            </a:r>
            <a:br>
              <a:rPr lang="fr-FR" dirty="0" smtClean="0"/>
            </a:br>
            <a:r>
              <a:rPr lang="fr-FR" dirty="0" smtClean="0"/>
              <a:t>ils ne seraient pas contents</a:t>
            </a:r>
            <a:br>
              <a:rPr lang="fr-FR" dirty="0" smtClean="0"/>
            </a:br>
            <a:r>
              <a:rPr lang="fr-FR" dirty="0" smtClean="0"/>
              <a:t>on devait rester là</a:t>
            </a:r>
          </a:p>
          <a:p>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ppt_x"/>
                                          </p:val>
                                        </p:tav>
                                        <p:tav tm="100000">
                                          <p:val>
                                            <p:strVal val="#ppt_x"/>
                                          </p:val>
                                        </p:tav>
                                      </p:tavLst>
                                    </p:anim>
                                    <p:anim calcmode="lin" valueType="num">
                                      <p:cBhvr additive="base">
                                        <p:cTn id="2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additive="base">
                                        <p:cTn id="3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
            </a:r>
            <a:br>
              <a:rPr lang="fr-FR" dirty="0" smtClean="0"/>
            </a:br>
            <a:endParaRPr lang="fr-FR" dirty="0"/>
          </a:p>
        </p:txBody>
      </p:sp>
      <p:sp>
        <p:nvSpPr>
          <p:cNvPr id="3" name="Espace réservé du contenu 2"/>
          <p:cNvSpPr>
            <a:spLocks noGrp="1"/>
          </p:cNvSpPr>
          <p:nvPr>
            <p:ph idx="1"/>
          </p:nvPr>
        </p:nvSpPr>
        <p:spPr/>
        <p:txBody>
          <a:bodyPr/>
          <a:lstStyle/>
          <a:p>
            <a:pPr>
              <a:buNone/>
            </a:pPr>
            <a:r>
              <a:rPr lang="fr-FR" u="sng" dirty="0" smtClean="0"/>
              <a:t>2. Place du phonème </a:t>
            </a:r>
            <a:r>
              <a:rPr lang="fr-FR" dirty="0" smtClean="0"/>
              <a:t/>
            </a:r>
            <a:br>
              <a:rPr lang="fr-FR" dirty="0" smtClean="0"/>
            </a:br>
            <a:r>
              <a:rPr lang="fr-FR" dirty="0" smtClean="0"/>
              <a:t> Frapper les syllabes pour chaque mot. Compter le nombre de syllabes, placer le bon codage.</a:t>
            </a:r>
            <a:br>
              <a:rPr lang="fr-FR" dirty="0" smtClean="0"/>
            </a:br>
            <a:r>
              <a:rPr lang="fr-FR" dirty="0" smtClean="0"/>
              <a:t>Repérer où se trouve le son, faire un point sur bonne la syllabe.</a:t>
            </a:r>
            <a:br>
              <a:rPr lang="fr-FR" dirty="0" smtClean="0"/>
            </a:br>
            <a:r>
              <a:rPr lang="fr-FR" dirty="0" smtClean="0"/>
              <a:t> </a:t>
            </a:r>
            <a:r>
              <a:rPr lang="fr-FR" u="sng" dirty="0" smtClean="0"/>
              <a:t>3 Etude du graphème. </a:t>
            </a:r>
            <a:r>
              <a:rPr lang="fr-FR" dirty="0" smtClean="0"/>
              <a:t/>
            </a:r>
            <a:br>
              <a:rPr lang="fr-FR" dirty="0" smtClean="0"/>
            </a:br>
            <a:r>
              <a:rPr lang="fr-FR" dirty="0" smtClean="0"/>
              <a:t>Pour chaque mot, un élève va entourer la graphie du son .</a:t>
            </a:r>
            <a:endParaRPr lang="fr-FR"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191</TotalTime>
  <Words>801</Words>
  <Application>Microsoft Office PowerPoint</Application>
  <PresentationFormat>Affichage à l'écran (4:3)</PresentationFormat>
  <Paragraphs>185</Paragraphs>
  <Slides>40</Slides>
  <Notes>1</Notes>
  <HiddenSlides>0</HiddenSlides>
  <MMClips>0</MMClips>
  <ScaleCrop>false</ScaleCrop>
  <HeadingPairs>
    <vt:vector size="4" baseType="variant">
      <vt:variant>
        <vt:lpstr>Thème</vt:lpstr>
      </vt:variant>
      <vt:variant>
        <vt:i4>1</vt:i4>
      </vt:variant>
      <vt:variant>
        <vt:lpstr>Titres des diapositives</vt:lpstr>
      </vt:variant>
      <vt:variant>
        <vt:i4>40</vt:i4>
      </vt:variant>
    </vt:vector>
  </HeadingPairs>
  <TitlesOfParts>
    <vt:vector size="41" baseType="lpstr">
      <vt:lpstr>Thème Office</vt:lpstr>
      <vt:lpstr>NOUVELLEMENT NOMME EN CP</vt:lpstr>
      <vt:lpstr>LE POINT SUR MES PRATIQUES</vt:lpstr>
      <vt:lpstr>quelles activités je mets en place pour apprendre à lire à mes élèves?</vt:lpstr>
      <vt:lpstr>Diapositive 4</vt:lpstr>
      <vt:lpstr>Diapositive 5</vt:lpstr>
      <vt:lpstr>Diapositive 6</vt:lpstr>
      <vt:lpstr>La phonologie</vt:lpstr>
      <vt:lpstr>Une séance de phonologie</vt:lpstr>
      <vt:lpstr> </vt:lpstr>
      <vt:lpstr>Diapositive 10</vt:lpstr>
      <vt:lpstr>Diapositive 11</vt:lpstr>
      <vt:lpstr>Diapositive 12</vt:lpstr>
      <vt:lpstr>Expliciter les procédures</vt:lpstr>
      <vt:lpstr>Diapositive 14</vt:lpstr>
      <vt:lpstr>Diapositive 15</vt:lpstr>
      <vt:lpstr>Diapositive 16</vt:lpstr>
      <vt:lpstr>Diapositive 17</vt:lpstr>
      <vt:lpstr>Diapositive 18</vt:lpstr>
      <vt:lpstr>Diapositive 19</vt:lpstr>
      <vt:lpstr>Comprendre des phrases, des textes.</vt:lpstr>
      <vt:lpstr>Est-il suffisant de poser des questions pour construire et s’assurer de la compréhension d’un texte? </vt:lpstr>
      <vt:lpstr>Les réponses:</vt:lpstr>
      <vt:lpstr>exemple : une évaluation cycle 3, inetop, aubret &amp; blanchard, 1991</vt:lpstr>
      <vt:lpstr>Questionner</vt:lpstr>
      <vt:lpstr>En reformulant ?:          Le texte du big bang !!  </vt:lpstr>
      <vt:lpstr>Diapositive 26</vt:lpstr>
      <vt:lpstr>Diapositive 27</vt:lpstr>
      <vt:lpstr>Diapositive 28</vt:lpstr>
      <vt:lpstr>Diapositive 29</vt:lpstr>
      <vt:lpstr>Diapositive 30</vt:lpstr>
      <vt:lpstr>Diapositive 31</vt:lpstr>
      <vt:lpstr>Diapositive 32</vt:lpstr>
      <vt:lpstr>compréhension locale</vt:lpstr>
      <vt:lpstr>compréhension globale …</vt:lpstr>
      <vt:lpstr> diriger l’attention des élèves sur les personnages : </vt:lpstr>
      <vt:lpstr>Elaborer des stratégies de lecture:</vt:lpstr>
      <vt:lpstr>Découvrir un texte</vt:lpstr>
      <vt:lpstr>Expliciter les procédures</vt:lpstr>
      <vt:lpstr>Produire des phrases, des textes</vt:lpstr>
      <vt:lpstr>RENDEZ VOUS AU TEMPS FORT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NOUVELLEMENT NOMME EN CP</dc:title>
  <dc:creator> </dc:creator>
  <cp:lastModifiedBy>Lenovo User</cp:lastModifiedBy>
  <cp:revision>23</cp:revision>
  <dcterms:created xsi:type="dcterms:W3CDTF">2013-09-30T16:30:14Z</dcterms:created>
  <dcterms:modified xsi:type="dcterms:W3CDTF">2013-10-03T07:49:22Z</dcterms:modified>
</cp:coreProperties>
</file>